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18"/>
  </p:notesMasterIdLst>
  <p:sldIdLst>
    <p:sldId id="270" r:id="rId5"/>
    <p:sldId id="287" r:id="rId6"/>
    <p:sldId id="295" r:id="rId7"/>
    <p:sldId id="299" r:id="rId8"/>
    <p:sldId id="288" r:id="rId9"/>
    <p:sldId id="289" r:id="rId10"/>
    <p:sldId id="298" r:id="rId11"/>
    <p:sldId id="297" r:id="rId12"/>
    <p:sldId id="296" r:id="rId13"/>
    <p:sldId id="290" r:id="rId14"/>
    <p:sldId id="291" r:id="rId15"/>
    <p:sldId id="294" r:id="rId16"/>
    <p:sldId id="293" r:id="rId17"/>
  </p:sldIdLst>
  <p:sldSz cx="9144000" cy="6858000" type="screen4x3"/>
  <p:notesSz cx="6858000" cy="9144000"/>
  <p:embeddedFontLst>
    <p:embeddedFont>
      <p:font typeface="メイリオ" panose="020B0604030504040204" pitchFamily="34" charset="-128"/>
      <p:regular r:id="rId19"/>
      <p:bold r:id="rId20"/>
      <p:italic r:id="rId21"/>
      <p:boldItalic r:id="rId22"/>
    </p:embeddedFont>
    <p:embeddedFont>
      <p:font typeface="游ゴシック" panose="020B0400000000000000" pitchFamily="34" charset="-128"/>
      <p:regular r:id="rId23"/>
      <p:bold r:id="rId24"/>
    </p:embeddedFont>
    <p:embeddedFont>
      <p:font typeface="Bahnschrift Condensed" panose="020B0604020202020204" charset="0"/>
      <p:regular r:id="rId25"/>
      <p:bold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4472C4"/>
    <a:srgbClr val="74CAEE"/>
    <a:srgbClr val="FFFFFF"/>
    <a:srgbClr val="CC99FF"/>
    <a:srgbClr val="FF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38AE6E-F974-4BA5-A3EB-F6A99E32FEC7}" v="1255" dt="2020-01-27T03:48:01.265"/>
    <p1510:client id="{F46D02EE-1C79-5D85-552F-968B535C5D2B}" v="86" dt="2020-01-27T03:02:25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2246-DBFD-4EF9-A53E-3603791B3A16}" type="datetimeFigureOut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3A8A-C14E-4B21-B228-4D1831F8E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7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4AD6-C6A9-4C5E-9788-5C2956ACA0A8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6CDE-FCEC-4058-B41A-998C8FCC4EBB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3BB-D60E-4F0F-97CD-09689C5E4BBA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7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B36-C508-40AE-B247-FC9A50C8DBAB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B782-27F3-4FB3-ACB7-CDC9C0AFB335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9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18D1-0398-4067-9E1C-38DF593B8084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1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C487-9278-492A-9780-752495BDFA7F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8CC-CBF0-4394-86CE-A092A6A51B4B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5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68A3-9745-4A15-BE94-C4602B5C659F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3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E00E-426C-48D1-B2CB-F76EB1D20E37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9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57D-7C86-4F08-99ED-0A1F3A3FAC23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3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17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F90C-90C9-47DA-9961-AED210D9633D}" type="datetime1">
              <a:rPr kumimoji="1" lang="ja-JP" altLang="en-US" smtClean="0"/>
              <a:t>2020/1/26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Bahnschrift Condensed" panose="020B0502040204020203" pitchFamily="34" charset="0"/>
              </a:defRPr>
            </a:lvl1pPr>
          </a:lstStyle>
          <a:p>
            <a:fld id="{A1D1B427-6BB8-45E6-A1F2-9E04AE67DC9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99033"/>
              </p:ext>
            </p:extLst>
          </p:nvPr>
        </p:nvGraphicFramePr>
        <p:xfrm>
          <a:off x="599845" y="969361"/>
          <a:ext cx="614457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211158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2019.11.13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書類作成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1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2019.11.27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ガチャチケットについて追記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チケットを所持している場合の</a:t>
                      </a:r>
                      <a:r>
                        <a:rPr kumimoji="1" lang="en-US" altLang="ja-JP" sz="800"/>
                        <a:t>UI</a:t>
                      </a:r>
                      <a:r>
                        <a:rPr kumimoji="1" lang="ja-JP" altLang="en-US" sz="800"/>
                        <a:t>を追記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2019.11.30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ガチャの抽選方法について追記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7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2019.12.04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7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スタンプにカードの内容修正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クリスタル不足画面を削除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スタンプのアイテムを直接付与に変更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2019.12.25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アイテムの詳細について追加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2019.01.27</a:t>
                      </a:r>
                      <a:endParaRPr kumimoji="1" lang="ja-JP" altLang="en-US" sz="800"/>
                    </a:p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kumimoji="1" lang="ja-JP" altLang="en-US" sz="800" b="0">
                          <a:latin typeface="+mn-ea"/>
                        </a:rPr>
                        <a:t>  ガチャの種類について追記（鈴木）</a:t>
                      </a:r>
                      <a:endParaRPr kumimoji="1" lang="en-US" altLang="ja-JP" sz="800" b="0"/>
                    </a:p>
                    <a:p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kumimoji="1" lang="ja-JP" altLang="en-US" sz="800" b="0">
                          <a:latin typeface="+mn-ea"/>
                        </a:rPr>
                        <a:t>  ガチャのピックアップについて記載（鈴木）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>
                          <a:latin typeface="+mn-ea"/>
                        </a:rPr>
                        <a:t>p.6</a:t>
                      </a:r>
                      <a:r>
                        <a:rPr kumimoji="1" lang="ja-JP" altLang="en-US" sz="800" b="0">
                          <a:latin typeface="+mn-ea"/>
                        </a:rPr>
                        <a:t>  ガチャ一覧画面を追加（鈴木）</a:t>
                      </a:r>
                      <a:endParaRPr kumimoji="1" lang="en-US" altLang="ja-JP" sz="800" b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>
                          <a:latin typeface="+mn-ea"/>
                        </a:rPr>
                        <a:t>p.7  </a:t>
                      </a:r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 descr="ブルー, モニター, ブラック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F1B7611C-CDDA-428B-B65F-EA753CD48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19" y="1198846"/>
            <a:ext cx="2479906" cy="441528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●ガチャ詳細ダイアログ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82229"/>
              </p:ext>
            </p:extLst>
          </p:nvPr>
        </p:nvGraphicFramePr>
        <p:xfrm>
          <a:off x="3712552" y="1200656"/>
          <a:ext cx="5112601" cy="1825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レア度別排出確率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レア度ごとの排出率を表示させる。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キャラ別排出確率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キャラごとの排出率を表示させる。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アイコンタップで各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カード詳細に遷移させる。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表示エリアが入りきらない場合、スクロールバーを表示してスクロールで表示できるようにする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タップでダイアログを消し、ガチャトップ画面に戻る。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84408" y="1808200"/>
            <a:ext cx="679729" cy="3475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107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84408" y="2238071"/>
            <a:ext cx="679729" cy="33645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276085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484408" y="2891656"/>
            <a:ext cx="679729" cy="25362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3155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82483" y="4446393"/>
            <a:ext cx="981654" cy="40410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F56E3BE-4DD4-42EA-A813-0A00BE03D805}"/>
              </a:ext>
            </a:extLst>
          </p:cNvPr>
          <p:cNvSpPr txBox="1"/>
          <p:nvPr/>
        </p:nvSpPr>
        <p:spPr>
          <a:xfrm>
            <a:off x="3164137" y="331275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0735C03-E2C6-4052-BEE5-ED357BB9BABC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2553419" y="3443563"/>
            <a:ext cx="610718" cy="25488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06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A1027-A83C-4F68-9EE0-E1D5BE0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4" y="1198847"/>
            <a:ext cx="2506935" cy="446030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437812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●ガチャスタンプ押印画面　</a:t>
            </a:r>
            <a:r>
              <a:rPr kumimoji="1" lang="en-US" altLang="ja-JP" sz="1400" b="1">
                <a:latin typeface="+mn-ea"/>
              </a:rPr>
              <a:t>※</a:t>
            </a:r>
            <a:r>
              <a:rPr kumimoji="1" lang="ja-JP" altLang="en-US" sz="1400" b="1">
                <a:latin typeface="+mn-ea"/>
              </a:rPr>
              <a:t>クリスタル</a:t>
            </a:r>
            <a:r>
              <a:rPr kumimoji="1" lang="en-US" altLang="ja-JP" sz="1400" b="1">
                <a:latin typeface="+mn-ea"/>
              </a:rPr>
              <a:t>10</a:t>
            </a:r>
            <a:r>
              <a:rPr kumimoji="1" lang="ja-JP" altLang="en-US" sz="1400" b="1">
                <a:latin typeface="+mn-ea"/>
              </a:rPr>
              <a:t>連のみ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68723"/>
              </p:ext>
            </p:extLst>
          </p:nvPr>
        </p:nvGraphicFramePr>
        <p:xfrm>
          <a:off x="3912577" y="1129723"/>
          <a:ext cx="5112601" cy="172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スタンプを押す演出はしない想定。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タップで共通の説明ウィンドウを表示させる。</a:t>
                      </a:r>
                      <a:endParaRPr kumimoji="1" lang="ja-JP" alt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獲得アイテム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スタンプが押された箇所のアイテムを表示させる。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入手アイテムはプレゼントボックスへ送る。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はいボタン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87980" y="2583640"/>
            <a:ext cx="276157" cy="1472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351341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15913" y="3644219"/>
            <a:ext cx="948224" cy="2163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4431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065020" y="4573993"/>
            <a:ext cx="1099117" cy="2342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1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0247D7D-4837-486A-BE3D-2F1BA9DD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5" y="1198847"/>
            <a:ext cx="2493569" cy="441528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ja-JP" altLang="en-US" sz="1400" b="1">
                <a:latin typeface="+mn-ea"/>
              </a:rPr>
              <a:t>獲得カード表示画面</a:t>
            </a:r>
            <a:endParaRPr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80475"/>
              </p:ext>
            </p:extLst>
          </p:nvPr>
        </p:nvGraphicFramePr>
        <p:xfrm>
          <a:off x="3912577" y="1129723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SKIP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11306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80361" y="1243874"/>
            <a:ext cx="283776" cy="17287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215913" y="2583640"/>
            <a:ext cx="948224" cy="50551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172531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880361" y="1856124"/>
            <a:ext cx="283776" cy="2220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90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D66C7-6C2A-42B1-8F99-E11645FD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2" y="1198846"/>
            <a:ext cx="2479501" cy="436756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●ガチャ結果一覧画面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14862"/>
              </p:ext>
            </p:extLst>
          </p:nvPr>
        </p:nvGraphicFramePr>
        <p:xfrm>
          <a:off x="3912577" y="1129723"/>
          <a:ext cx="5112601" cy="17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</a:t>
                      </a:r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カードの詳細画面に遷移させる。</a:t>
                      </a:r>
                      <a:endParaRPr kumimoji="1" lang="en-US" altLang="ja-JP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もう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回ひく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タップで連続してガチャを引く。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b="0">
                          <a:latin typeface="+mn-ea"/>
                        </a:rPr>
                        <a:t>ガチャ確認ダイアログを表示させる。</a:t>
                      </a:r>
                      <a:endParaRPr kumimoji="1" lang="ja-JP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戻るボタン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latin typeface="+mn-ea"/>
                          <a:ea typeface="+mn-ea"/>
                        </a:rPr>
                        <a:t>タップでガチャトップ画面に遷移する。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4695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453126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4662066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65738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18361" y="4788191"/>
            <a:ext cx="1045776" cy="31597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8C89C1B-C704-457A-B7D8-0B7C71B5C739}"/>
              </a:ext>
            </a:extLst>
          </p:cNvPr>
          <p:cNvGrpSpPr/>
          <p:nvPr/>
        </p:nvGrpSpPr>
        <p:grpSpPr>
          <a:xfrm>
            <a:off x="3912577" y="3271037"/>
            <a:ext cx="1706798" cy="3034308"/>
            <a:chOff x="0" y="0"/>
            <a:chExt cx="4364182" cy="775854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F34D4D9C-6AB8-4D6F-AC9E-D607105E9D09}"/>
                </a:ext>
              </a:extLst>
            </p:cNvPr>
            <p:cNvGrpSpPr/>
            <p:nvPr/>
          </p:nvGrpSpPr>
          <p:grpSpPr>
            <a:xfrm>
              <a:off x="0" y="0"/>
              <a:ext cx="4364182" cy="7758545"/>
              <a:chOff x="0" y="0"/>
              <a:chExt cx="4408715" cy="7837714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CD7F28B-82E5-4A21-87E2-481D6532A212}"/>
                  </a:ext>
                </a:extLst>
              </p:cNvPr>
              <p:cNvSpPr/>
              <p:nvPr/>
            </p:nvSpPr>
            <p:spPr>
              <a:xfrm>
                <a:off x="0" y="0"/>
                <a:ext cx="4408715" cy="78377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400" b="1"/>
              </a:p>
            </p:txBody>
          </p:sp>
          <p:sp>
            <p:nvSpPr>
              <p:cNvPr id="22" name="四角形: 角を丸くする 21">
                <a:extLst>
                  <a:ext uri="{FF2B5EF4-FFF2-40B4-BE49-F238E27FC236}">
                    <a16:creationId xmlns:a16="http://schemas.microsoft.com/office/drawing/2014/main" id="{71642DCF-0D7A-4F17-AAEB-A5999374C29F}"/>
                  </a:ext>
                </a:extLst>
              </p:cNvPr>
              <p:cNvSpPr/>
              <p:nvPr/>
            </p:nvSpPr>
            <p:spPr>
              <a:xfrm>
                <a:off x="560613" y="126127"/>
                <a:ext cx="3288829" cy="34990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700" b="1"/>
                  <a:t>ガチャ結果</a:t>
                </a:r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30F81981-9C89-4C8D-9D49-D6DB47FD9279}"/>
                  </a:ext>
                </a:extLst>
              </p:cNvPr>
              <p:cNvGrpSpPr/>
              <p:nvPr/>
            </p:nvGrpSpPr>
            <p:grpSpPr>
              <a:xfrm>
                <a:off x="1596117" y="997014"/>
                <a:ext cx="1042062" cy="1283268"/>
                <a:chOff x="1596117" y="997014"/>
                <a:chExt cx="1042062" cy="1283268"/>
              </a:xfrm>
            </p:grpSpPr>
            <p:sp>
              <p:nvSpPr>
                <p:cNvPr id="24" name="四角形: 角を丸くする 23">
                  <a:extLst>
                    <a:ext uri="{FF2B5EF4-FFF2-40B4-BE49-F238E27FC236}">
                      <a16:creationId xmlns:a16="http://schemas.microsoft.com/office/drawing/2014/main" id="{80FCF43A-E971-41FF-A8AC-861B4385258B}"/>
                    </a:ext>
                  </a:extLst>
                </p:cNvPr>
                <p:cNvSpPr/>
                <p:nvPr/>
              </p:nvSpPr>
              <p:spPr>
                <a:xfrm>
                  <a:off x="1889787" y="1068356"/>
                  <a:ext cx="748392" cy="121192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400" b="1"/>
                </a:p>
              </p:txBody>
            </p:sp>
            <p:sp>
              <p:nvSpPr>
                <p:cNvPr id="25" name="テキスト ボックス 518">
                  <a:extLst>
                    <a:ext uri="{FF2B5EF4-FFF2-40B4-BE49-F238E27FC236}">
                      <a16:creationId xmlns:a16="http://schemas.microsoft.com/office/drawing/2014/main" id="{09B24F2E-DACB-46AF-B1D4-21CF5BDE5CDF}"/>
                    </a:ext>
                  </a:extLst>
                </p:cNvPr>
                <p:cNvSpPr txBox="1"/>
                <p:nvPr/>
              </p:nvSpPr>
              <p:spPr>
                <a:xfrm>
                  <a:off x="1596117" y="997014"/>
                  <a:ext cx="833088" cy="44204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700" b="1">
                      <a:gradFill>
                        <a:gsLst>
                          <a:gs pos="0">
                            <a:schemeClr val="accent4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accent4">
                              <a:lumMod val="75000"/>
                            </a:schemeClr>
                          </a:gs>
                        </a:gsLst>
                        <a:lin ang="5400000" scaled="1"/>
                      </a:gradFill>
                    </a:rPr>
                    <a:t>NEW</a:t>
                  </a:r>
                  <a:endParaRPr kumimoji="1" lang="ja-JP" altLang="en-US" sz="700" b="1">
                    <a:gradFill>
                      <a:gsLst>
                        <a:gs pos="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2B66A16E-8DBB-49C9-8F31-BBD2DDDF7AD1}"/>
                </a:ext>
              </a:extLst>
            </p:cNvPr>
            <p:cNvSpPr/>
            <p:nvPr/>
          </p:nvSpPr>
          <p:spPr>
            <a:xfrm>
              <a:off x="208877" y="6841843"/>
              <a:ext cx="886367" cy="514525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戻る</a:t>
              </a: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0E477B7D-022C-4A36-9847-0F2B884FDD1D}"/>
                </a:ext>
              </a:extLst>
            </p:cNvPr>
            <p:cNvSpPr/>
            <p:nvPr/>
          </p:nvSpPr>
          <p:spPr>
            <a:xfrm>
              <a:off x="1386105" y="6813931"/>
              <a:ext cx="1629546" cy="598249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もう</a:t>
              </a:r>
              <a:r>
                <a:rPr kumimoji="1" lang="en-US" altLang="ja-JP" sz="500" b="1"/>
                <a:t>1</a:t>
              </a:r>
              <a:r>
                <a:rPr kumimoji="1" lang="ja-JP" altLang="en-US" sz="500" b="1"/>
                <a:t>回ひく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99010-2655-4669-A66B-C6F676E35183}"/>
              </a:ext>
            </a:extLst>
          </p:cNvPr>
          <p:cNvSpPr txBox="1"/>
          <p:nvPr/>
        </p:nvSpPr>
        <p:spPr>
          <a:xfrm>
            <a:off x="3868166" y="3024816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B66D9B-64CA-489C-A10E-F99BB1855B1B}"/>
              </a:ext>
            </a:extLst>
          </p:cNvPr>
          <p:cNvSpPr txBox="1"/>
          <p:nvPr/>
        </p:nvSpPr>
        <p:spPr>
          <a:xfrm>
            <a:off x="3162593" y="245701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DFAF319-0446-455D-A953-133DDA308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657477" y="2587817"/>
            <a:ext cx="505116" cy="2776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DEB17-B4F0-4E6A-A9D3-CA2EEC90861F}"/>
              </a:ext>
            </a:extLst>
          </p:cNvPr>
          <p:cNvGrpSpPr/>
          <p:nvPr/>
        </p:nvGrpSpPr>
        <p:grpSpPr>
          <a:xfrm>
            <a:off x="6367816" y="3271037"/>
            <a:ext cx="2190072" cy="3128584"/>
            <a:chOff x="0" y="0"/>
            <a:chExt cx="3017398" cy="4819668"/>
          </a:xfrm>
        </p:grpSpPr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853F4376-F6F9-4496-9B04-0D1F5B40E759}"/>
                </a:ext>
              </a:extLst>
            </p:cNvPr>
            <p:cNvSpPr/>
            <p:nvPr/>
          </p:nvSpPr>
          <p:spPr>
            <a:xfrm>
              <a:off x="79645" y="0"/>
              <a:ext cx="2937753" cy="4819668"/>
            </a:xfrm>
            <a:prstGeom prst="roundRect">
              <a:avLst>
                <a:gd name="adj" fmla="val 112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1" name="テキスト ボックス 103">
              <a:extLst>
                <a:ext uri="{FF2B5EF4-FFF2-40B4-BE49-F238E27FC236}">
                  <a16:creationId xmlns:a16="http://schemas.microsoft.com/office/drawing/2014/main" id="{323F4406-A0DF-4CFF-9750-8D5058E7A7D4}"/>
                </a:ext>
              </a:extLst>
            </p:cNvPr>
            <p:cNvSpPr txBox="1"/>
            <p:nvPr/>
          </p:nvSpPr>
          <p:spPr>
            <a:xfrm>
              <a:off x="942657" y="25142"/>
              <a:ext cx="1133282" cy="554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</a:t>
              </a:r>
            </a:p>
          </p:txBody>
        </p:sp>
        <p:sp>
          <p:nvSpPr>
            <p:cNvPr id="32" name="四角形: 角を丸くする 31">
              <a:extLst>
                <a:ext uri="{FF2B5EF4-FFF2-40B4-BE49-F238E27FC236}">
                  <a16:creationId xmlns:a16="http://schemas.microsoft.com/office/drawing/2014/main" id="{002C472F-6DEE-4580-9850-52CE87B4542C}"/>
                </a:ext>
              </a:extLst>
            </p:cNvPr>
            <p:cNvSpPr/>
            <p:nvPr/>
          </p:nvSpPr>
          <p:spPr>
            <a:xfrm>
              <a:off x="874316" y="4243443"/>
              <a:ext cx="1389360" cy="47538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1050"/>
                <a:t>閉じる</a:t>
              </a:r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F4B6020B-60A0-4028-AFE5-EBB9AF926496}"/>
                </a:ext>
              </a:extLst>
            </p:cNvPr>
            <p:cNvSpPr txBox="1"/>
            <p:nvPr/>
          </p:nvSpPr>
          <p:spPr>
            <a:xfrm>
              <a:off x="438409" y="467771"/>
              <a:ext cx="2187374" cy="12097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ガチャチケット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10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枚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または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クリスタルを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9999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こ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消費して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ガチャを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回ひきますか？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5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kumimoji="1" lang="ja-JP" altLang="en-US" sz="5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チケットで引いた場合スタンプは押されません。</a:t>
              </a:r>
              <a:endParaRPr kumimoji="1" lang="en-US" altLang="ja-JP" sz="5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4" name="四角形: 角を丸くする 33">
              <a:extLst>
                <a:ext uri="{FF2B5EF4-FFF2-40B4-BE49-F238E27FC236}">
                  <a16:creationId xmlns:a16="http://schemas.microsoft.com/office/drawing/2014/main" id="{99E1CA7E-E80A-4FB3-9BDB-9E04D353DA18}"/>
                </a:ext>
              </a:extLst>
            </p:cNvPr>
            <p:cNvSpPr/>
            <p:nvPr/>
          </p:nvSpPr>
          <p:spPr>
            <a:xfrm>
              <a:off x="156589" y="1844859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E9A7C34C-1164-43F8-91CF-FF2D68E8F20B}"/>
                </a:ext>
              </a:extLst>
            </p:cNvPr>
            <p:cNvSpPr/>
            <p:nvPr/>
          </p:nvSpPr>
          <p:spPr>
            <a:xfrm>
              <a:off x="152107" y="2376797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6" name="テキスト ボックス 2">
              <a:extLst>
                <a:ext uri="{FF2B5EF4-FFF2-40B4-BE49-F238E27FC236}">
                  <a16:creationId xmlns:a16="http://schemas.microsoft.com/office/drawing/2014/main" id="{38031E77-E2D0-4783-A30D-CEA31407F2C1}"/>
                </a:ext>
              </a:extLst>
            </p:cNvPr>
            <p:cNvSpPr txBox="1"/>
            <p:nvPr/>
          </p:nvSpPr>
          <p:spPr>
            <a:xfrm>
              <a:off x="1078095" y="2064026"/>
              <a:ext cx="813850" cy="34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+mn-ea"/>
                </a:rPr>
                <a:t>または</a:t>
              </a:r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42A6F2A8-1DBA-4BB1-A559-6341B5AEABE9}"/>
                </a:ext>
              </a:extLst>
            </p:cNvPr>
            <p:cNvGrpSpPr/>
            <p:nvPr/>
          </p:nvGrpSpPr>
          <p:grpSpPr>
            <a:xfrm>
              <a:off x="187609" y="3221349"/>
              <a:ext cx="1135953" cy="631281"/>
              <a:chOff x="187609" y="3221349"/>
              <a:chExt cx="1347553" cy="44458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66A1B20-4640-4239-9A3E-0190BDAC9A2B}"/>
                  </a:ext>
                </a:extLst>
              </p:cNvPr>
              <p:cNvSpPr/>
              <p:nvPr/>
            </p:nvSpPr>
            <p:spPr>
              <a:xfrm>
                <a:off x="187609" y="3221349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3553F6D9-C12E-4A1B-9CAB-27F1D1340A07}"/>
                  </a:ext>
                </a:extLst>
              </p:cNvPr>
              <p:cNvSpPr/>
              <p:nvPr/>
            </p:nvSpPr>
            <p:spPr>
              <a:xfrm>
                <a:off x="389304" y="3491383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図 60" descr="「チケット イラスト [」の画像検索結果">
                <a:extLst>
                  <a:ext uri="{FF2B5EF4-FFF2-40B4-BE49-F238E27FC236}">
                    <a16:creationId xmlns:a16="http://schemas.microsoft.com/office/drawing/2014/main" id="{556698A7-BB68-44B3-AB8D-F5A04A575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0259" y1="42241" x2="61638" y2="44828"/>
                            <a14:foregroundMark x1="20690" y1="48276" x2="69397" y2="49569"/>
                            <a14:foregroundMark x1="66379" y1="38793" x2="53448" y2="57328"/>
                            <a14:foregroundMark x1="53448" y1="57328" x2="31897" y2="55172"/>
                            <a14:foregroundMark x1="31897" y1="55172" x2="53879" y2="59483"/>
                            <a14:foregroundMark x1="53879" y1="59483" x2="75862" y2="59483"/>
                            <a14:foregroundMark x1="75862" y1="59483" x2="60776" y2="41379"/>
                            <a14:foregroundMark x1="60776" y1="41379" x2="39224" y2="40948"/>
                            <a14:foregroundMark x1="39224" y1="40948" x2="18966" y2="48707"/>
                            <a14:foregroundMark x1="18966" y1="48707" x2="39224" y2="59483"/>
                            <a14:foregroundMark x1="39224" y1="59483" x2="62500" y2="59483"/>
                            <a14:foregroundMark x1="62500" y1="59483" x2="75000" y2="564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7" t="32392" r="12748" b="33712"/>
              <a:stretch/>
            </p:blipFill>
            <p:spPr bwMode="auto">
              <a:xfrm>
                <a:off x="427093" y="3516428"/>
                <a:ext cx="396149" cy="140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テキスト ボックス 2">
                <a:extLst>
                  <a:ext uri="{FF2B5EF4-FFF2-40B4-BE49-F238E27FC236}">
                    <a16:creationId xmlns:a16="http://schemas.microsoft.com/office/drawing/2014/main" id="{0F2D19C0-6C26-460A-8C3F-E928E3209354}"/>
                  </a:ext>
                </a:extLst>
              </p:cNvPr>
              <p:cNvSpPr txBox="1"/>
              <p:nvPr/>
            </p:nvSpPr>
            <p:spPr>
              <a:xfrm>
                <a:off x="787211" y="3513325"/>
                <a:ext cx="628776" cy="143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10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枚</a:t>
                </a: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9F40CBB5-7512-4B55-8DD0-1B92408E5916}"/>
                </a:ext>
              </a:extLst>
            </p:cNvPr>
            <p:cNvGrpSpPr/>
            <p:nvPr/>
          </p:nvGrpSpPr>
          <p:grpSpPr>
            <a:xfrm>
              <a:off x="1590683" y="3219784"/>
              <a:ext cx="1135953" cy="652144"/>
              <a:chOff x="1590683" y="3219791"/>
              <a:chExt cx="1347553" cy="468696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080E39B1-2241-436D-9F15-33F9FDBDF32F}"/>
                  </a:ext>
                </a:extLst>
              </p:cNvPr>
              <p:cNvSpPr/>
              <p:nvPr/>
            </p:nvSpPr>
            <p:spPr>
              <a:xfrm>
                <a:off x="1590683" y="3219791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8D41CD71-CE87-4738-A571-22E293A05402}"/>
                  </a:ext>
                </a:extLst>
              </p:cNvPr>
              <p:cNvSpPr/>
              <p:nvPr/>
            </p:nvSpPr>
            <p:spPr>
              <a:xfrm>
                <a:off x="1792378" y="3489825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テキスト ボックス 2">
                <a:extLst>
                  <a:ext uri="{FF2B5EF4-FFF2-40B4-BE49-F238E27FC236}">
                    <a16:creationId xmlns:a16="http://schemas.microsoft.com/office/drawing/2014/main" id="{5751075D-16F8-4EB8-B0BF-A6943F432CD3}"/>
                  </a:ext>
                </a:extLst>
              </p:cNvPr>
              <p:cNvSpPr txBox="1"/>
              <p:nvPr/>
            </p:nvSpPr>
            <p:spPr>
              <a:xfrm>
                <a:off x="2140629" y="3483747"/>
                <a:ext cx="716367" cy="20474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9999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</a:t>
                </a:r>
              </a:p>
            </p:txBody>
          </p:sp>
        </p:grp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64C7437-6D5F-43E5-BD1F-8B80DD37BC6F}"/>
                </a:ext>
              </a:extLst>
            </p:cNvPr>
            <p:cNvSpPr/>
            <p:nvPr/>
          </p:nvSpPr>
          <p:spPr>
            <a:xfrm rot="5400000">
              <a:off x="1588206" y="1865622"/>
              <a:ext cx="188236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42" name="二等辺三角形 41">
              <a:extLst>
                <a:ext uri="{FF2B5EF4-FFF2-40B4-BE49-F238E27FC236}">
                  <a16:creationId xmlns:a16="http://schemas.microsoft.com/office/drawing/2014/main" id="{90EE8DF9-6413-4408-9757-1F74D16BF73D}"/>
                </a:ext>
              </a:extLst>
            </p:cNvPr>
            <p:cNvSpPr/>
            <p:nvPr/>
          </p:nvSpPr>
          <p:spPr>
            <a:xfrm rot="5400000">
              <a:off x="1594232" y="2414874"/>
              <a:ext cx="191949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pic>
          <p:nvPicPr>
            <p:cNvPr id="43" name="図 42" descr="「クリスタル イラスト」の画像検索結果">
              <a:extLst>
                <a:ext uri="{FF2B5EF4-FFF2-40B4-BE49-F238E27FC236}">
                  <a16:creationId xmlns:a16="http://schemas.microsoft.com/office/drawing/2014/main" id="{196439A0-4C54-4C77-894E-3FB959064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1865244" y="3569986"/>
              <a:ext cx="231997" cy="27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図 43" descr="「クリスタル イラスト」の画像検索結果">
              <a:extLst>
                <a:ext uri="{FF2B5EF4-FFF2-40B4-BE49-F238E27FC236}">
                  <a16:creationId xmlns:a16="http://schemas.microsoft.com/office/drawing/2014/main" id="{BE58370D-BB1F-4557-A8B7-C31071393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464912" y="2349958"/>
              <a:ext cx="231996" cy="27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図 46" descr="「チケット イラスト [」の画像検索結果">
              <a:extLst>
                <a:ext uri="{FF2B5EF4-FFF2-40B4-BE49-F238E27FC236}">
                  <a16:creationId xmlns:a16="http://schemas.microsoft.com/office/drawing/2014/main" id="{D02D4132-D4AA-416C-A6EA-19D3D497C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259" y1="42241" x2="61638" y2="44828"/>
                          <a14:foregroundMark x1="20690" y1="48276" x2="69397" y2="49569"/>
                          <a14:foregroundMark x1="66379" y1="38793" x2="53448" y2="57328"/>
                          <a14:foregroundMark x1="53448" y1="57328" x2="31897" y2="55172"/>
                          <a14:foregroundMark x1="31897" y1="55172" x2="53879" y2="59483"/>
                          <a14:foregroundMark x1="53879" y1="59483" x2="75862" y2="59483"/>
                          <a14:foregroundMark x1="75862" y1="59483" x2="60776" y2="41379"/>
                          <a14:foregroundMark x1="60776" y1="41379" x2="39224" y2="40948"/>
                          <a14:foregroundMark x1="39224" y1="40948" x2="18966" y2="48707"/>
                          <a14:foregroundMark x1="18966" y1="48707" x2="39224" y2="59483"/>
                          <a14:foregroundMark x1="39224" y1="59483" x2="62500" y2="59483"/>
                          <a14:foregroundMark x1="62500" y1="59483" x2="75000" y2="564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 t="32392" r="12748" b="33712"/>
            <a:stretch/>
          </p:blipFill>
          <p:spPr bwMode="auto">
            <a:xfrm>
              <a:off x="510632" y="1866503"/>
              <a:ext cx="384591" cy="19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A34E0591-7881-4D9C-AA08-FACD83B7EC99}"/>
                </a:ext>
              </a:extLst>
            </p:cNvPr>
            <p:cNvSpPr txBox="1"/>
            <p:nvPr/>
          </p:nvSpPr>
          <p:spPr>
            <a:xfrm>
              <a:off x="29816" y="1827144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49" name="テキスト ボックス 2">
              <a:extLst>
                <a:ext uri="{FF2B5EF4-FFF2-40B4-BE49-F238E27FC236}">
                  <a16:creationId xmlns:a16="http://schemas.microsoft.com/office/drawing/2014/main" id="{32CE47FF-ED25-4C6C-9B8A-9F6CA52ADB2A}"/>
                </a:ext>
              </a:extLst>
            </p:cNvPr>
            <p:cNvSpPr txBox="1"/>
            <p:nvPr/>
          </p:nvSpPr>
          <p:spPr>
            <a:xfrm>
              <a:off x="0" y="2343979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51" name="テキスト ボックス 2">
              <a:extLst>
                <a:ext uri="{FF2B5EF4-FFF2-40B4-BE49-F238E27FC236}">
                  <a16:creationId xmlns:a16="http://schemas.microsoft.com/office/drawing/2014/main" id="{4CAAECAD-C90E-41B4-BFB6-4AAEA4782D7B}"/>
                </a:ext>
              </a:extLst>
            </p:cNvPr>
            <p:cNvSpPr txBox="1"/>
            <p:nvPr/>
          </p:nvSpPr>
          <p:spPr>
            <a:xfrm>
              <a:off x="868016" y="1822175"/>
              <a:ext cx="754359" cy="320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998A5488-4628-4861-856D-F0443FB465C7}"/>
                </a:ext>
              </a:extLst>
            </p:cNvPr>
            <p:cNvSpPr txBox="1"/>
            <p:nvPr/>
          </p:nvSpPr>
          <p:spPr>
            <a:xfrm>
              <a:off x="1987765" y="1808921"/>
              <a:ext cx="742378" cy="411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3" name="テキスト ボックス 2">
              <a:extLst>
                <a:ext uri="{FF2B5EF4-FFF2-40B4-BE49-F238E27FC236}">
                  <a16:creationId xmlns:a16="http://schemas.microsoft.com/office/drawing/2014/main" id="{91953D31-7E6D-4657-9AA5-0CCDB5D35DA9}"/>
                </a:ext>
              </a:extLst>
            </p:cNvPr>
            <p:cNvSpPr txBox="1"/>
            <p:nvPr/>
          </p:nvSpPr>
          <p:spPr>
            <a:xfrm>
              <a:off x="828406" y="2355574"/>
              <a:ext cx="813850" cy="385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4" name="テキスト ボックス 2">
              <a:extLst>
                <a:ext uri="{FF2B5EF4-FFF2-40B4-BE49-F238E27FC236}">
                  <a16:creationId xmlns:a16="http://schemas.microsoft.com/office/drawing/2014/main" id="{46C54257-CBEA-4F88-B21A-D753D5A0BAEA}"/>
                </a:ext>
              </a:extLst>
            </p:cNvPr>
            <p:cNvSpPr txBox="1"/>
            <p:nvPr/>
          </p:nvSpPr>
          <p:spPr>
            <a:xfrm>
              <a:off x="1891946" y="2342320"/>
              <a:ext cx="858076" cy="356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FD82CA52-B3B1-40AA-9B92-26FDD7CE8400}"/>
                </a:ext>
              </a:extLst>
            </p:cNvPr>
            <p:cNvSpPr/>
            <p:nvPr/>
          </p:nvSpPr>
          <p:spPr>
            <a:xfrm>
              <a:off x="2698060" y="2383436"/>
              <a:ext cx="232869" cy="232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/>
                <a:t>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7232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●概要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591845" y="778258"/>
            <a:ext cx="569899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クリスタル、またはガチャチケットを消費して</a:t>
            </a:r>
            <a:r>
              <a:rPr lang="en-US" altLang="ja-JP" sz="1000">
                <a:latin typeface="+mn-ea"/>
              </a:rPr>
              <a:t>TR</a:t>
            </a:r>
            <a:r>
              <a:rPr lang="ja-JP" altLang="en-US" sz="1000">
                <a:latin typeface="+mn-ea"/>
              </a:rPr>
              <a:t>カードを入手するガチャを行う。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ガチャを引く際はクリスタルを消費して引くか、チケットを消費して引くか選べるものとする。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また、クリスタルは無償のクリスタルから優先して消費する。</a:t>
            </a:r>
            <a:endParaRPr lang="en-US" altLang="ja-JP" sz="100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8C0206-15D1-4689-AB21-40F76191DB4C}"/>
              </a:ext>
            </a:extLst>
          </p:cNvPr>
          <p:cNvSpPr txBox="1"/>
          <p:nvPr/>
        </p:nvSpPr>
        <p:spPr>
          <a:xfrm>
            <a:off x="591845" y="2697967"/>
            <a:ext cx="151996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2</a:t>
            </a:r>
            <a:r>
              <a:rPr kumimoji="1" lang="ja-JP" altLang="en-US" sz="1200" b="1">
                <a:latin typeface="+mn-ea"/>
              </a:rPr>
              <a:t>．イベントガチャ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0E6FC90-0BC6-4B2B-80C3-52CCDF1DD100}"/>
              </a:ext>
            </a:extLst>
          </p:cNvPr>
          <p:cNvSpPr txBox="1"/>
          <p:nvPr/>
        </p:nvSpPr>
        <p:spPr>
          <a:xfrm>
            <a:off x="823640" y="2980742"/>
            <a:ext cx="5493812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クリスタルでガチャがひける期間限定ガチャ。期間中はカードの入れは変えは無し。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一定期間中、特定のカードの排出確率を上げるピックアップイベントが行われる。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イベントガチャは並行して複数開催されることもある。</a:t>
            </a:r>
            <a:endParaRPr lang="en-US" altLang="ja-JP" sz="1000">
              <a:latin typeface="+mn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98121" y="2141531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1</a:t>
            </a:r>
            <a:r>
              <a:rPr kumimoji="1" lang="ja-JP" altLang="en-US" sz="1200" b="1">
                <a:latin typeface="+mn-ea"/>
              </a:rPr>
              <a:t>．常設ガチャ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2390970"/>
            <a:ext cx="3057247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クリスタルでガチャがひける常設ガチャ。</a:t>
            </a:r>
            <a:endParaRPr lang="en-US" altLang="ja-JP" sz="1000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BCE4E4-516C-497A-8CD0-C81F589E1964}"/>
              </a:ext>
            </a:extLst>
          </p:cNvPr>
          <p:cNvSpPr txBox="1"/>
          <p:nvPr/>
        </p:nvSpPr>
        <p:spPr>
          <a:xfrm>
            <a:off x="415419" y="1510359"/>
            <a:ext cx="24160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●種類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724A5A-DEC8-4D2C-B29C-7810D58A28AC}"/>
              </a:ext>
            </a:extLst>
          </p:cNvPr>
          <p:cNvSpPr txBox="1"/>
          <p:nvPr/>
        </p:nvSpPr>
        <p:spPr>
          <a:xfrm>
            <a:off x="591845" y="1759272"/>
            <a:ext cx="468589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ガチャには</a:t>
            </a:r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つの種類があり、それぞれ</a:t>
            </a:r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回ガチャと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連ガチャを有する。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どちらも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連を引いた回数に応じて確定報酬がもらえるスタンプ形式とする。</a:t>
            </a:r>
            <a:endParaRPr lang="en-US" altLang="ja-JP" sz="1000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C45A065-E7C3-4CB0-9F9D-ED30D5771E0C}"/>
              </a:ext>
            </a:extLst>
          </p:cNvPr>
          <p:cNvSpPr txBox="1"/>
          <p:nvPr/>
        </p:nvSpPr>
        <p:spPr>
          <a:xfrm>
            <a:off x="591845" y="3602757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3</a:t>
            </a:r>
            <a:r>
              <a:rPr kumimoji="1" lang="ja-JP" altLang="en-US" sz="1200" b="1">
                <a:latin typeface="+mn-ea"/>
              </a:rPr>
              <a:t>．無料ガチャ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B583F8F-4AF1-4975-953A-99BB77012FE4}"/>
              </a:ext>
            </a:extLst>
          </p:cNvPr>
          <p:cNvSpPr txBox="1"/>
          <p:nvPr/>
        </p:nvSpPr>
        <p:spPr>
          <a:xfrm>
            <a:off x="823640" y="3823986"/>
            <a:ext cx="6148660" cy="8694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1000">
                <a:latin typeface="メイリオ"/>
                <a:ea typeface="メイリオ"/>
              </a:rPr>
              <a:t>1日1</a:t>
            </a:r>
            <a:r>
              <a:rPr lang="ja-JP" altLang="en-US" sz="1000">
                <a:latin typeface="メイリオ"/>
                <a:ea typeface="メイリオ"/>
              </a:rPr>
              <a:t>回限定でひけるガチャ。1回ガチャと10連ガチャが存在する。</a:t>
            </a:r>
            <a:r>
              <a:rPr lang="ja-JP" altLang="en-US" sz="1000"/>
              <a:t>レアリティの高いカードの排出率はかなり低い</a:t>
            </a:r>
            <a:r>
              <a:rPr lang="ja-JP" altLang="en-US" sz="1050"/>
              <a:t>。</a:t>
            </a:r>
            <a:endParaRPr lang="en-US" altLang="ja-JP" sz="1050"/>
          </a:p>
          <a:p>
            <a:r>
              <a:rPr lang="ja-JP" altLang="en-US" sz="1050">
                <a:latin typeface="メイリオ"/>
                <a:ea typeface="メイリオ"/>
              </a:rPr>
              <a:t>想定）★５→</a:t>
            </a:r>
            <a:r>
              <a:rPr lang="en-US" altLang="ja-JP" sz="1050">
                <a:latin typeface="メイリオ"/>
                <a:ea typeface="メイリオ"/>
              </a:rPr>
              <a:t>3%</a:t>
            </a:r>
            <a:r>
              <a:rPr lang="ja-JP" altLang="en-US" sz="1050">
                <a:latin typeface="メイリオ"/>
                <a:ea typeface="メイリオ"/>
              </a:rPr>
              <a:t>　★４→</a:t>
            </a:r>
            <a:r>
              <a:rPr lang="en-US" altLang="ja-JP" sz="1050">
                <a:latin typeface="メイリオ"/>
                <a:ea typeface="メイリオ"/>
              </a:rPr>
              <a:t>17</a:t>
            </a:r>
            <a:r>
              <a:rPr lang="ja-JP" altLang="en-US" sz="1050">
                <a:latin typeface="メイリオ"/>
                <a:ea typeface="メイリオ"/>
              </a:rPr>
              <a:t>％　★３→</a:t>
            </a:r>
            <a:r>
              <a:rPr lang="en-US" altLang="ja-JP" sz="1050">
                <a:latin typeface="メイリオ"/>
                <a:ea typeface="メイリオ"/>
              </a:rPr>
              <a:t>80</a:t>
            </a:r>
            <a:r>
              <a:rPr lang="ja-JP" altLang="en-US" sz="1050">
                <a:latin typeface="メイリオ"/>
                <a:ea typeface="メイリオ"/>
              </a:rPr>
              <a:t>％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>
                <a:latin typeface="メイリオ"/>
                <a:ea typeface="メイリオ"/>
              </a:rPr>
              <a:t>スタンプカードは無し</a:t>
            </a:r>
            <a:endParaRPr lang="en-US" altLang="ja-JP" sz="1000">
              <a:latin typeface="メイリオ"/>
              <a:ea typeface="メイリオ"/>
            </a:endParaRPr>
          </a:p>
          <a:p>
            <a:endParaRPr lang="ja-JP" altLang="en-US" sz="1000">
              <a:latin typeface="メイリオ"/>
              <a:ea typeface="メイリオ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35CDC58-1A74-4BC5-9039-C5AC563CD9B0}"/>
              </a:ext>
            </a:extLst>
          </p:cNvPr>
          <p:cNvSpPr txBox="1"/>
          <p:nvPr/>
        </p:nvSpPr>
        <p:spPr>
          <a:xfrm>
            <a:off x="591845" y="4634000"/>
            <a:ext cx="151996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4</a:t>
            </a:r>
            <a:r>
              <a:rPr kumimoji="1" lang="ja-JP" altLang="en-US" sz="1200" b="1">
                <a:latin typeface="+mn-ea"/>
              </a:rPr>
              <a:t>．有償限定ガチャ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F35E4E2-050D-4B6F-AC07-ED5B89C2D27E}"/>
              </a:ext>
            </a:extLst>
          </p:cNvPr>
          <p:cNvSpPr txBox="1"/>
          <p:nvPr/>
        </p:nvSpPr>
        <p:spPr>
          <a:xfrm>
            <a:off x="823640" y="4855229"/>
            <a:ext cx="75146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/>
              <a:t>有償クリスタルのみで引けるガチャ。他のガチャよりもクリスタルの消費量を多くし、その分★</a:t>
            </a:r>
            <a:r>
              <a:rPr lang="en-US" altLang="ja-JP" sz="1000"/>
              <a:t>5</a:t>
            </a:r>
            <a:r>
              <a:rPr lang="ja-JP" altLang="en-US" sz="1000"/>
              <a:t>の排出確率がアップさせる。</a:t>
            </a:r>
            <a:endParaRPr lang="en-US" altLang="ja-JP" sz="1000"/>
          </a:p>
          <a:p>
            <a:endParaRPr lang="ja-JP" altLang="en-US" sz="400">
              <a:solidFill>
                <a:srgbClr val="FF0000"/>
              </a:solidFill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94562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233910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●ガチャチケットについて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600471" y="752379"/>
            <a:ext cx="6773008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ガチャチケットの種類は</a:t>
            </a:r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回ガチャチケットのみとする。</a:t>
            </a:r>
            <a:endParaRPr lang="en-US" altLang="ja-JP" sz="1000">
              <a:latin typeface="+mn-ea"/>
            </a:endParaRPr>
          </a:p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回ガチャチケットを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枚以上所持している場合チケット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枚を消費することで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連ガチャを回すことが出来る。</a:t>
            </a:r>
            <a:endParaRPr lang="en-US" altLang="ja-JP" sz="1000">
              <a:latin typeface="+mn-ea"/>
            </a:endParaRPr>
          </a:p>
          <a:p>
            <a:r>
              <a:rPr lang="en-US" altLang="ja-JP" sz="1000"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チケットで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連を引いた際はスタンプは押されない</a:t>
            </a:r>
            <a:endParaRPr lang="en-US" altLang="ja-JP" sz="1000">
              <a:latin typeface="+mn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98121" y="1390174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n-ea"/>
              </a:rPr>
              <a:t>・チケットの入手方法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1627859"/>
            <a:ext cx="5442516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チケットはショップで購入することはできず、基本運営やイベント等での配布で入手する。</a:t>
            </a:r>
            <a:endParaRPr lang="en-US" altLang="ja-JP" sz="1000">
              <a:latin typeface="+mn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16A93D-3245-4517-999D-8C1CAF8D611A}"/>
              </a:ext>
            </a:extLst>
          </p:cNvPr>
          <p:cNvSpPr txBox="1"/>
          <p:nvPr/>
        </p:nvSpPr>
        <p:spPr>
          <a:xfrm>
            <a:off x="415419" y="2652553"/>
            <a:ext cx="251863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●ガチャの抽選方法について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2E3832-19AC-4B60-8400-5AF933166493}"/>
              </a:ext>
            </a:extLst>
          </p:cNvPr>
          <p:cNvSpPr txBox="1"/>
          <p:nvPr/>
        </p:nvSpPr>
        <p:spPr>
          <a:xfrm>
            <a:off x="591845" y="2914031"/>
            <a:ext cx="785590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ガチャの抽選は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段階の抽選が行われる。</a:t>
            </a:r>
            <a:r>
              <a:rPr lang="ja-JP" altLang="en-US" sz="10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>
                <a:latin typeface="メイリオ"/>
                <a:ea typeface="メイリオ"/>
              </a:rPr>
              <a:t>抽選はウェイトをつけて計算する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1</a:t>
            </a:r>
            <a:r>
              <a:rPr lang="ja-JP" altLang="en-US" sz="1000">
                <a:latin typeface="メイリオ"/>
                <a:ea typeface="メイリオ"/>
              </a:rPr>
              <a:t>回目：レア度確定の抽選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回目：レア度内の各カードの抽選　　</a:t>
            </a:r>
            <a:endParaRPr lang="en-US" altLang="ja-JP" sz="1000"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AD5A0-21F3-4FF0-A36E-655F60BAEF9E}"/>
              </a:ext>
            </a:extLst>
          </p:cNvPr>
          <p:cNvSpPr txBox="1"/>
          <p:nvPr/>
        </p:nvSpPr>
        <p:spPr>
          <a:xfrm>
            <a:off x="595473" y="3468029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n-ea"/>
              </a:rPr>
              <a:t>抽選例）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EF1AE2-C143-43BE-A2F4-9BAC916C2276}"/>
              </a:ext>
            </a:extLst>
          </p:cNvPr>
          <p:cNvSpPr txBox="1"/>
          <p:nvPr/>
        </p:nvSpPr>
        <p:spPr>
          <a:xfrm>
            <a:off x="827268" y="3751972"/>
            <a:ext cx="193193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回目：レア度確定の抽選確立</a:t>
            </a:r>
            <a:endParaRPr lang="en-US" altLang="ja-JP" sz="1000">
              <a:latin typeface="+mn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B78B7D8B-E4AD-4157-8AA5-D72BD2BE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13441"/>
              </p:ext>
            </p:extLst>
          </p:nvPr>
        </p:nvGraphicFramePr>
        <p:xfrm>
          <a:off x="827268" y="3939627"/>
          <a:ext cx="2681112" cy="127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56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340556">
                  <a:extLst>
                    <a:ext uri="{9D8B030D-6E8A-4147-A177-3AD203B41FA5}">
                      <a16:colId xmlns:a16="http://schemas.microsoft.com/office/drawing/2014/main" val="912854599"/>
                    </a:ext>
                  </a:extLst>
                </a:gridCol>
              </a:tblGrid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4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3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75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680A9A8-C841-4A17-991F-9FAADAFE9315}"/>
              </a:ext>
            </a:extLst>
          </p:cNvPr>
          <p:cNvSpPr txBox="1"/>
          <p:nvPr/>
        </p:nvSpPr>
        <p:spPr>
          <a:xfrm>
            <a:off x="4010735" y="3740887"/>
            <a:ext cx="244490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2</a:t>
            </a:r>
            <a:r>
              <a:rPr lang="ja-JP" altLang="en-US" sz="1000">
                <a:latin typeface="+mn-ea"/>
              </a:rPr>
              <a:t>回目：レア度内の各カードの抽選確立</a:t>
            </a:r>
            <a:endParaRPr lang="en-US" altLang="ja-JP" sz="1000">
              <a:latin typeface="+mn-ea"/>
            </a:endParaRPr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0AA29E8B-1D18-4B45-A5A2-BB2EF868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10038"/>
              </p:ext>
            </p:extLst>
          </p:nvPr>
        </p:nvGraphicFramePr>
        <p:xfrm>
          <a:off x="4088763" y="3939626"/>
          <a:ext cx="2847143" cy="191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359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621784">
                  <a:extLst>
                    <a:ext uri="{9D8B030D-6E8A-4147-A177-3AD203B41FA5}">
                      <a16:colId xmlns:a16="http://schemas.microsoft.com/office/drawing/2014/main" val="2205759305"/>
                    </a:ext>
                  </a:extLst>
                </a:gridCol>
              </a:tblGrid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カード名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A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  <a:endParaRPr kumimoji="1" lang="en-US" altLang="ja-JP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B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C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26696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D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E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887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B12763-FF79-43F3-99EB-191E32AC0B43}"/>
              </a:ext>
            </a:extLst>
          </p:cNvPr>
          <p:cNvSpPr txBox="1"/>
          <p:nvPr/>
        </p:nvSpPr>
        <p:spPr>
          <a:xfrm>
            <a:off x="415419" y="1994658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●確定ガチャについて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58C742-EB93-497C-A5C2-3FEB485237B4}"/>
              </a:ext>
            </a:extLst>
          </p:cNvPr>
          <p:cNvSpPr txBox="1"/>
          <p:nvPr/>
        </p:nvSpPr>
        <p:spPr>
          <a:xfrm>
            <a:off x="624231" y="2261257"/>
            <a:ext cx="5570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スタンプカードに確定ガチャのスタンプが押された場合、そのガチャの抽選に即反映される。</a:t>
            </a:r>
            <a:endParaRPr lang="en-US" altLang="ja-JP" sz="1000">
              <a:latin typeface="+mn-ea"/>
            </a:endParaRPr>
          </a:p>
          <a:p>
            <a:endParaRPr lang="en-US" altLang="ja-JP" sz="1000">
              <a:latin typeface="+mn-ea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2EEF496-63B4-4466-A5B1-BC95FC5F58D6}"/>
              </a:ext>
            </a:extLst>
          </p:cNvPr>
          <p:cNvSpPr/>
          <p:nvPr/>
        </p:nvSpPr>
        <p:spPr>
          <a:xfrm>
            <a:off x="3633840" y="4462223"/>
            <a:ext cx="344509" cy="32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920AF99-4219-4BF7-A8F4-96515F296CEC}"/>
              </a:ext>
            </a:extLst>
          </p:cNvPr>
          <p:cNvSpPr txBox="1"/>
          <p:nvPr/>
        </p:nvSpPr>
        <p:spPr>
          <a:xfrm>
            <a:off x="415419" y="5950455"/>
            <a:ext cx="475001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●ガチャのピックアップについて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54FBE28-7B05-4DEB-8ED0-43346AAD1DA1}"/>
              </a:ext>
            </a:extLst>
          </p:cNvPr>
          <p:cNvSpPr txBox="1"/>
          <p:nvPr/>
        </p:nvSpPr>
        <p:spPr>
          <a:xfrm>
            <a:off x="591845" y="6211933"/>
            <a:ext cx="7855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ピックアップされた</a:t>
            </a:r>
            <a:r>
              <a:rPr lang="en-US" altLang="ja-JP" sz="100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カードがある場合、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回目の抽選の段階でそのカードの排出率を他のカードに比べ上昇させる。</a:t>
            </a:r>
            <a:endParaRPr lang="en-US" altLang="ja-JP" sz="1000">
              <a:latin typeface="メイリオ"/>
              <a:ea typeface="メイリオ"/>
            </a:endParaRPr>
          </a:p>
          <a:p>
            <a:endParaRPr lang="en-US" altLang="ja-JP" sz="100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65318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●スタンプについて</a:t>
            </a:r>
            <a:endParaRPr kumimoji="1" lang="en-US" altLang="ja-JP" sz="1400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6" y="875271"/>
            <a:ext cx="488467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/>
              <a:t>期間内にクリスタルで</a:t>
            </a:r>
            <a:r>
              <a:rPr lang="en-US" altLang="ja-JP" sz="1000"/>
              <a:t>10</a:t>
            </a:r>
            <a:r>
              <a:rPr lang="ja-JP" altLang="en-US" sz="1000"/>
              <a:t>連ガチャを引くごとに該当ガチャのスタンプを</a:t>
            </a:r>
            <a:r>
              <a:rPr lang="en-US" altLang="ja-JP" sz="1000"/>
              <a:t>1</a:t>
            </a:r>
            <a:r>
              <a:rPr lang="ja-JP" altLang="en-US" sz="1000"/>
              <a:t>つ押す。</a:t>
            </a:r>
            <a:endParaRPr lang="en-US" altLang="ja-JP" sz="1000"/>
          </a:p>
          <a:p>
            <a:r>
              <a:rPr lang="en-US" altLang="ja-JP" sz="1000"/>
              <a:t>※</a:t>
            </a:r>
            <a:r>
              <a:rPr lang="ja-JP" altLang="en-US" sz="1000"/>
              <a:t>チケット消費ではスタンプを押さない。</a:t>
            </a:r>
            <a:endParaRPr lang="en-US" altLang="ja-JP" sz="1000"/>
          </a:p>
          <a:p>
            <a:r>
              <a:rPr lang="ja-JP" altLang="en-US" sz="1000"/>
              <a:t>スタンプが一定数溜まると確定で報酬を与える。</a:t>
            </a:r>
            <a:endParaRPr lang="en-US" altLang="ja-JP" sz="1000"/>
          </a:p>
          <a:p>
            <a:r>
              <a:rPr lang="ja-JP" altLang="en-US" sz="1000"/>
              <a:t>与えたアイテムは直接配布される。</a:t>
            </a:r>
            <a:endParaRPr lang="en-US" altLang="ja-JP" sz="1000"/>
          </a:p>
          <a:p>
            <a:endParaRPr lang="en-US" altLang="ja-JP" sz="1000"/>
          </a:p>
          <a:p>
            <a:r>
              <a:rPr lang="en-US" altLang="ja-JP" sz="1000"/>
              <a:t>10</a:t>
            </a:r>
            <a:r>
              <a:rPr lang="ja-JP" altLang="en-US" sz="1000"/>
              <a:t>個スタンプが押された場合</a:t>
            </a:r>
            <a:r>
              <a:rPr lang="en-US" altLang="ja-JP" sz="1000"/>
              <a:t>2</a:t>
            </a:r>
            <a:r>
              <a:rPr lang="ja-JP" altLang="en-US" sz="1000"/>
              <a:t>枚目のカードへ移る。</a:t>
            </a:r>
            <a:endParaRPr lang="en-US" altLang="ja-JP" sz="1000"/>
          </a:p>
          <a:p>
            <a:r>
              <a:rPr kumimoji="1" lang="ja-JP" altLang="en-US" sz="1000"/>
              <a:t>スタンプの内容は各カードごとで設定できるようにする。</a:t>
            </a:r>
            <a:endParaRPr kumimoji="1" lang="en-US" altLang="ja-JP" sz="1000"/>
          </a:p>
          <a:p>
            <a:r>
              <a:rPr lang="ja-JP" altLang="en-US" sz="1000"/>
              <a:t>カードは上限</a:t>
            </a:r>
            <a:r>
              <a:rPr lang="en-US" altLang="ja-JP" sz="1000"/>
              <a:t>10</a:t>
            </a:r>
            <a:r>
              <a:rPr lang="ja-JP" altLang="en-US" sz="1000"/>
              <a:t>枚とし、</a:t>
            </a:r>
            <a:r>
              <a:rPr lang="en-US" altLang="ja-JP" sz="1000"/>
              <a:t>11</a:t>
            </a:r>
            <a:r>
              <a:rPr lang="ja-JP" altLang="en-US" sz="1000"/>
              <a:t>枚目に移る場合は再度</a:t>
            </a:r>
            <a:r>
              <a:rPr lang="en-US" altLang="ja-JP" sz="1000"/>
              <a:t>1</a:t>
            </a:r>
            <a:r>
              <a:rPr lang="ja-JP" altLang="en-US" sz="1000"/>
              <a:t>枚目のカードの内容にする。</a:t>
            </a:r>
            <a:endParaRPr lang="en-US" altLang="ja-JP" sz="1000"/>
          </a:p>
          <a:p>
            <a:r>
              <a:rPr lang="en-US" altLang="ja-JP" sz="1000"/>
              <a:t>※</a:t>
            </a:r>
            <a:r>
              <a:rPr lang="ja-JP" altLang="en-US" sz="1000"/>
              <a:t>〇枚目は増え続ける</a:t>
            </a:r>
            <a:endParaRPr lang="en-US" altLang="ja-JP" sz="1000"/>
          </a:p>
          <a:p>
            <a:r>
              <a:rPr lang="ja-JP" altLang="en-US" sz="1000"/>
              <a:t>期間が過ぎた場合、リセットさせる。期限は各カードによって異なる想定。</a:t>
            </a:r>
            <a:endParaRPr lang="en-US" altLang="ja-JP" sz="1000"/>
          </a:p>
          <a:p>
            <a:r>
              <a:rPr lang="ja-JP" altLang="en-US" sz="1000"/>
              <a:t>ユーザーがアイテムを選択して受け取るようなものはない。</a:t>
            </a:r>
            <a:endParaRPr lang="en-US" altLang="ja-JP" sz="1000"/>
          </a:p>
          <a:p>
            <a:endParaRPr lang="en-US" altLang="ja-JP" sz="1000"/>
          </a:p>
          <a:p>
            <a:r>
              <a:rPr lang="en-US" altLang="ja-JP" sz="1000"/>
              <a:t>※</a:t>
            </a:r>
            <a:r>
              <a:rPr lang="ja-JP" altLang="en-US" sz="1000"/>
              <a:t>欠片はスタンプの中に入れない</a:t>
            </a:r>
            <a:endParaRPr lang="en-US" altLang="ja-JP" sz="1000"/>
          </a:p>
          <a:p>
            <a:endParaRPr lang="en-US" altLang="ja-JP" sz="40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5CFDD37-FEE4-4032-B874-FC40D2839CCD}"/>
              </a:ext>
            </a:extLst>
          </p:cNvPr>
          <p:cNvGrpSpPr/>
          <p:nvPr/>
        </p:nvGrpSpPr>
        <p:grpSpPr>
          <a:xfrm>
            <a:off x="5708647" y="996380"/>
            <a:ext cx="2888708" cy="1716961"/>
            <a:chOff x="5708647" y="4001942"/>
            <a:chExt cx="2888708" cy="1716961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E9355F2-7989-475F-ABDE-E61265031A1F}"/>
                </a:ext>
              </a:extLst>
            </p:cNvPr>
            <p:cNvGrpSpPr/>
            <p:nvPr/>
          </p:nvGrpSpPr>
          <p:grpSpPr>
            <a:xfrm>
              <a:off x="5708647" y="4001942"/>
              <a:ext cx="2888708" cy="1716961"/>
              <a:chOff x="725760" y="1510193"/>
              <a:chExt cx="2888708" cy="1716961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E16553A-871B-4338-8122-FC52E91461D8}"/>
                  </a:ext>
                </a:extLst>
              </p:cNvPr>
              <p:cNvGrpSpPr/>
              <p:nvPr/>
            </p:nvGrpSpPr>
            <p:grpSpPr>
              <a:xfrm>
                <a:off x="725760" y="1510193"/>
                <a:ext cx="2888708" cy="1716961"/>
                <a:chOff x="725760" y="1510193"/>
                <a:chExt cx="2888708" cy="1716961"/>
              </a:xfrm>
            </p:grpSpPr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F0A1ADB-4467-4882-A981-3CA92B0BDE74}"/>
                    </a:ext>
                  </a:extLst>
                </p:cNvPr>
                <p:cNvSpPr/>
                <p:nvPr/>
              </p:nvSpPr>
              <p:spPr>
                <a:xfrm>
                  <a:off x="766674" y="1510193"/>
                  <a:ext cx="2847794" cy="171696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16927F0A-4CA4-48F0-8AE8-B379D0B9D6F5}"/>
                    </a:ext>
                  </a:extLst>
                </p:cNvPr>
                <p:cNvSpPr txBox="1"/>
                <p:nvPr/>
              </p:nvSpPr>
              <p:spPr>
                <a:xfrm>
                  <a:off x="725760" y="1547085"/>
                  <a:ext cx="191270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n-ea"/>
                    </a:rPr>
                    <a:t>10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n-ea"/>
                    </a:rPr>
                    <a:t>連ガチャスタンプカード</a:t>
                  </a:r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83C69254-5911-4B77-8752-4ED14B61CFDF}"/>
                    </a:ext>
                  </a:extLst>
                </p:cNvPr>
                <p:cNvSpPr txBox="1"/>
                <p:nvPr/>
              </p:nvSpPr>
              <p:spPr>
                <a:xfrm>
                  <a:off x="777056" y="1749105"/>
                  <a:ext cx="18485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n-ea"/>
                    </a:rPr>
                    <a:t>mm/dd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n-ea"/>
                    </a:rPr>
                    <a:t>　</a:t>
                  </a:r>
                  <a:r>
                    <a:rPr kumimoji="1" lang="en-US" altLang="ja-JP" sz="1100" b="1" err="1">
                      <a:solidFill>
                        <a:schemeClr val="bg1"/>
                      </a:solidFill>
                      <a:latin typeface="+mn-ea"/>
                    </a:rPr>
                    <a:t>hh:mm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n-ea"/>
                    </a:rPr>
                    <a:t>　まで</a:t>
                  </a:r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AB67E15C-2AA7-4AEF-91AA-22CC3CCC7CD4}"/>
                    </a:ext>
                  </a:extLst>
                </p:cNvPr>
                <p:cNvGrpSpPr/>
                <p:nvPr/>
              </p:nvGrpSpPr>
              <p:grpSpPr>
                <a:xfrm>
                  <a:off x="775254" y="2008484"/>
                  <a:ext cx="2605945" cy="1053170"/>
                  <a:chOff x="775254" y="2008484"/>
                  <a:chExt cx="2605945" cy="1053170"/>
                </a:xfrm>
              </p:grpSpPr>
              <p:sp>
                <p:nvSpPr>
                  <p:cNvPr id="29" name="四角形: 角を丸くする 28">
                    <a:extLst>
                      <a:ext uri="{FF2B5EF4-FFF2-40B4-BE49-F238E27FC236}">
                        <a16:creationId xmlns:a16="http://schemas.microsoft.com/office/drawing/2014/main" id="{B62ABD02-4099-4732-AFD0-DE4E570D06AB}"/>
                      </a:ext>
                    </a:extLst>
                  </p:cNvPr>
                  <p:cNvSpPr/>
                  <p:nvPr/>
                </p:nvSpPr>
                <p:spPr>
                  <a:xfrm>
                    <a:off x="860572" y="2010715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四角形: 角を丸くする 29">
                    <a:extLst>
                      <a:ext uri="{FF2B5EF4-FFF2-40B4-BE49-F238E27FC236}">
                        <a16:creationId xmlns:a16="http://schemas.microsoft.com/office/drawing/2014/main" id="{AC0FB114-86F9-49AB-A38C-AB7BA05A0DE1}"/>
                      </a:ext>
                    </a:extLst>
                  </p:cNvPr>
                  <p:cNvSpPr/>
                  <p:nvPr/>
                </p:nvSpPr>
                <p:spPr>
                  <a:xfrm>
                    <a:off x="863421" y="2622080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四角形: 角を丸くする 30">
                    <a:extLst>
                      <a:ext uri="{FF2B5EF4-FFF2-40B4-BE49-F238E27FC236}">
                        <a16:creationId xmlns:a16="http://schemas.microsoft.com/office/drawing/2014/main" id="{5554DA7C-08E4-4B5D-9143-8242AFCC2008}"/>
                      </a:ext>
                    </a:extLst>
                  </p:cNvPr>
                  <p:cNvSpPr/>
                  <p:nvPr/>
                </p:nvSpPr>
                <p:spPr>
                  <a:xfrm>
                    <a:off x="137628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四角形: 角を丸くする 31">
                    <a:extLst>
                      <a:ext uri="{FF2B5EF4-FFF2-40B4-BE49-F238E27FC236}">
                        <a16:creationId xmlns:a16="http://schemas.microsoft.com/office/drawing/2014/main" id="{19AB8CFD-D395-4DDE-9738-12393AEFE32D}"/>
                      </a:ext>
                    </a:extLst>
                  </p:cNvPr>
                  <p:cNvSpPr/>
                  <p:nvPr/>
                </p:nvSpPr>
                <p:spPr>
                  <a:xfrm>
                    <a:off x="137913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四角形: 角を丸くする 32">
                    <a:extLst>
                      <a:ext uri="{FF2B5EF4-FFF2-40B4-BE49-F238E27FC236}">
                        <a16:creationId xmlns:a16="http://schemas.microsoft.com/office/drawing/2014/main" id="{B89F0C63-D20A-42A2-8026-6092D6B5FB24}"/>
                      </a:ext>
                    </a:extLst>
                  </p:cNvPr>
                  <p:cNvSpPr/>
                  <p:nvPr/>
                </p:nvSpPr>
                <p:spPr>
                  <a:xfrm>
                    <a:off x="189199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四角形: 角を丸くする 33">
                    <a:extLst>
                      <a:ext uri="{FF2B5EF4-FFF2-40B4-BE49-F238E27FC236}">
                        <a16:creationId xmlns:a16="http://schemas.microsoft.com/office/drawing/2014/main" id="{5BB15FBF-2460-4000-98F0-56ABE9A401F1}"/>
                      </a:ext>
                    </a:extLst>
                  </p:cNvPr>
                  <p:cNvSpPr/>
                  <p:nvPr/>
                </p:nvSpPr>
                <p:spPr>
                  <a:xfrm>
                    <a:off x="189484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5" name="四角形: 角を丸くする 34">
                    <a:extLst>
                      <a:ext uri="{FF2B5EF4-FFF2-40B4-BE49-F238E27FC236}">
                        <a16:creationId xmlns:a16="http://schemas.microsoft.com/office/drawing/2014/main" id="{09CD3773-0F58-46D4-94CF-2E0A18903E1E}"/>
                      </a:ext>
                    </a:extLst>
                  </p:cNvPr>
                  <p:cNvSpPr/>
                  <p:nvPr/>
                </p:nvSpPr>
                <p:spPr>
                  <a:xfrm>
                    <a:off x="240770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四角形: 角を丸くする 35">
                    <a:extLst>
                      <a:ext uri="{FF2B5EF4-FFF2-40B4-BE49-F238E27FC236}">
                        <a16:creationId xmlns:a16="http://schemas.microsoft.com/office/drawing/2014/main" id="{58FDF400-273A-455C-9A9A-DD82EC61A7A0}"/>
                      </a:ext>
                    </a:extLst>
                  </p:cNvPr>
                  <p:cNvSpPr/>
                  <p:nvPr/>
                </p:nvSpPr>
                <p:spPr>
                  <a:xfrm>
                    <a:off x="241055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四角形: 角を丸くする 36">
                    <a:extLst>
                      <a:ext uri="{FF2B5EF4-FFF2-40B4-BE49-F238E27FC236}">
                        <a16:creationId xmlns:a16="http://schemas.microsoft.com/office/drawing/2014/main" id="{E042BB81-CD1C-47F6-9153-EB215ACC8BB1}"/>
                      </a:ext>
                    </a:extLst>
                  </p:cNvPr>
                  <p:cNvSpPr/>
                  <p:nvPr/>
                </p:nvSpPr>
                <p:spPr>
                  <a:xfrm>
                    <a:off x="292341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8" name="四角形: 角を丸くする 37">
                    <a:extLst>
                      <a:ext uri="{FF2B5EF4-FFF2-40B4-BE49-F238E27FC236}">
                        <a16:creationId xmlns:a16="http://schemas.microsoft.com/office/drawing/2014/main" id="{5751940F-E2CF-403C-8752-9F92E4002540}"/>
                      </a:ext>
                    </a:extLst>
                  </p:cNvPr>
                  <p:cNvSpPr/>
                  <p:nvPr/>
                </p:nvSpPr>
                <p:spPr>
                  <a:xfrm>
                    <a:off x="292626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テキスト ボックス 38">
                    <a:extLst>
                      <a:ext uri="{FF2B5EF4-FFF2-40B4-BE49-F238E27FC236}">
                        <a16:creationId xmlns:a16="http://schemas.microsoft.com/office/drawing/2014/main" id="{5FC66A21-50CF-4F29-BB85-3364BB872D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887" y="2241733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ゴールド</a:t>
                    </a:r>
                  </a:p>
                </p:txBody>
              </p:sp>
              <p:sp>
                <p:nvSpPr>
                  <p:cNvPr id="40" name="テキスト ボックス 39">
                    <a:extLst>
                      <a:ext uri="{FF2B5EF4-FFF2-40B4-BE49-F238E27FC236}">
                        <a16:creationId xmlns:a16="http://schemas.microsoft.com/office/drawing/2014/main" id="{1FAE8F02-DF1A-4955-AFA0-39E0719B1AD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19" y="2250666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ゴールド</a:t>
                    </a:r>
                  </a:p>
                </p:txBody>
              </p:sp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3DCB703E-C59C-4919-B5CE-2EDC3BB02A83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701" y="2166679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エネルギー</a:t>
                    </a:r>
                  </a:p>
                </p:txBody>
              </p:sp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12E1D72-C671-4DCE-AFF5-C01DD3E323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365" y="2630705"/>
                    <a:ext cx="364202" cy="415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★５</a:t>
                    </a:r>
                    <a:endParaRPr kumimoji="1" lang="en-US" altLang="ja-JP" sz="700" b="1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en-US" altLang="ja-JP" sz="700" b="1">
                        <a:solidFill>
                          <a:schemeClr val="bg1"/>
                        </a:solidFill>
                      </a:rPr>
                      <a:t>1</a:t>
                    </a:r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体</a:t>
                    </a:r>
                    <a:endParaRPr kumimoji="1" lang="en-US" altLang="ja-JP" sz="700" b="1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確定</a:t>
                    </a:r>
                  </a:p>
                </p:txBody>
              </p:sp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A88CFA3D-7B11-46EB-BDBD-780A691BE7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0420" y="2252142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</a:rPr>
                      <a:t>強化アイテム</a:t>
                    </a:r>
                  </a:p>
                </p:txBody>
              </p:sp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7F0D5843-A2A2-41CA-9DD2-017388DA1A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721" y="2849149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ゴールド</a:t>
                    </a:r>
                  </a:p>
                </p:txBody>
              </p:sp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29A3AD2E-4BC8-423E-ABAF-CB8C460C1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75254" y="2859558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</a:rPr>
                      <a:t>強化アイテム</a:t>
                    </a:r>
                  </a:p>
                </p:txBody>
              </p:sp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7F698595-67D8-4D39-B470-D0C5F78CD9F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970" y="2784655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エネルギー</a:t>
                    </a: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2363AEED-8217-4108-907F-4C053F02CE6C}"/>
                      </a:ext>
                    </a:extLst>
                  </p:cNvPr>
                  <p:cNvSpPr txBox="1"/>
                  <p:nvPr/>
                </p:nvSpPr>
                <p:spPr>
                  <a:xfrm>
                    <a:off x="2888756" y="2235438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アイテム</a:t>
                    </a: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9951B74E-ABFC-4C4D-913A-35CFC7DCCF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090" y="2849351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アイテム</a:t>
                    </a:r>
                  </a:p>
                </p:txBody>
              </p:sp>
            </p:grp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8638D3A-491F-4A9A-9719-3E59541EE402}"/>
                  </a:ext>
                </a:extLst>
              </p:cNvPr>
              <p:cNvGrpSpPr/>
              <p:nvPr/>
            </p:nvGrpSpPr>
            <p:grpSpPr>
              <a:xfrm rot="20700000">
                <a:off x="833391" y="2051078"/>
                <a:ext cx="471077" cy="306799"/>
                <a:chOff x="3966162" y="1904652"/>
                <a:chExt cx="471077" cy="306799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E8C45978-3148-4C37-8C05-4D7A83B54365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</a:endParaRP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6FBF6D69-E62A-4CF8-9136-CE1B2C501036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</a:rPr>
                    <a:t>！</a:t>
                  </a:r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2E40875-CDA8-4D85-88E1-5089A27B2B4B}"/>
                  </a:ext>
                </a:extLst>
              </p:cNvPr>
              <p:cNvGrpSpPr/>
              <p:nvPr/>
            </p:nvGrpSpPr>
            <p:grpSpPr>
              <a:xfrm rot="20700000">
                <a:off x="1370980" y="2053652"/>
                <a:ext cx="471077" cy="306799"/>
                <a:chOff x="3966162" y="1904652"/>
                <a:chExt cx="471077" cy="306799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2B812A4B-9F98-4722-A2EC-EDF75D68DF41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</a:endParaRPr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2EA4EDC-0483-4532-8401-E1F7C7CD8493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</a:rPr>
                    <a:t>！</a:t>
                  </a:r>
                </a:p>
              </p:txBody>
            </p:sp>
          </p:grp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250B3BD-BC47-4BAF-B770-D704629B70D0}"/>
                </a:ext>
              </a:extLst>
            </p:cNvPr>
            <p:cNvSpPr txBox="1"/>
            <p:nvPr/>
          </p:nvSpPr>
          <p:spPr>
            <a:xfrm>
              <a:off x="8034380" y="4207377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>
                  <a:solidFill>
                    <a:schemeClr val="bg1"/>
                  </a:solidFill>
                  <a:latin typeface="+mn-ea"/>
                </a:rPr>
                <a:t>1</a:t>
              </a:r>
              <a:r>
                <a:rPr kumimoji="1" lang="ja-JP" altLang="en-US" sz="1100" b="1">
                  <a:solidFill>
                    <a:schemeClr val="bg1"/>
                  </a:solidFill>
                  <a:latin typeface="+mn-ea"/>
                </a:rPr>
                <a:t>枚目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25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758" y="1543051"/>
            <a:ext cx="926724" cy="1640919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06" y="1543051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pic>
        <p:nvPicPr>
          <p:cNvPr id="16" name="図 15" descr="ブルー, モニター, ブラック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CA4D1D72-0351-452F-AB67-C8A69708D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02" y="4460853"/>
            <a:ext cx="921647" cy="1640921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5544082" y="1543051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/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●画面遷移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7E01402-7582-4A51-A72B-21F5EE89F5B1}"/>
              </a:ext>
            </a:extLst>
          </p:cNvPr>
          <p:cNvSpPr txBox="1"/>
          <p:nvPr/>
        </p:nvSpPr>
        <p:spPr>
          <a:xfrm>
            <a:off x="591845" y="778258"/>
            <a:ext cx="210826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ガチャの画面遷移は以下の通り。</a:t>
            </a:r>
            <a:endParaRPr lang="en-US" altLang="ja-JP" sz="1000">
              <a:latin typeface="+mn-ea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9AC5BA2-20A7-4DFE-858E-D4BBF62EFA39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2330549" y="2363511"/>
            <a:ext cx="519088" cy="26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D3F8FF-1A1D-4A6C-BA96-EC7A22C33F38}"/>
              </a:ext>
            </a:extLst>
          </p:cNvPr>
          <p:cNvCxnSpPr>
            <a:cxnSpLocks/>
            <a:stCxn id="104" idx="3"/>
            <a:endCxn id="4" idx="1"/>
          </p:cNvCxnSpPr>
          <p:nvPr/>
        </p:nvCxnSpPr>
        <p:spPr>
          <a:xfrm flipV="1">
            <a:off x="3768248" y="2364894"/>
            <a:ext cx="357134" cy="12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2082274" y="1810939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n-ea"/>
              </a:rPr>
              <a:t>枚目</a:t>
            </a:r>
            <a:endParaRPr lang="en-US" altLang="ja-JP" sz="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1319765" y="3199107"/>
            <a:ext cx="1303952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ガチャトップ画面</a:t>
            </a:r>
            <a:endParaRPr lang="en-US" altLang="ja-JP" sz="900">
              <a:latin typeface="+mn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6B7BC8E-E8DD-46C3-B037-5F9CB90BFF83}"/>
              </a:ext>
            </a:extLst>
          </p:cNvPr>
          <p:cNvSpPr txBox="1"/>
          <p:nvPr/>
        </p:nvSpPr>
        <p:spPr>
          <a:xfrm>
            <a:off x="2556785" y="3228945"/>
            <a:ext cx="170890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ガチャ確認ダイアログ</a:t>
            </a:r>
            <a:endParaRPr lang="en-US" altLang="ja-JP" sz="900">
              <a:latin typeface="+mn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7762446" y="3209848"/>
            <a:ext cx="1619982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ガチャ結果一覧画面</a:t>
            </a:r>
            <a:endParaRPr lang="en-US" altLang="ja-JP" sz="1000">
              <a:latin typeface="+mn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5366767" y="3271727"/>
            <a:ext cx="1260764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ガチャ演出画面</a:t>
            </a:r>
            <a:endParaRPr lang="en-US" altLang="ja-JP" sz="900">
              <a:latin typeface="+mn-ea"/>
            </a:endParaRPr>
          </a:p>
          <a:p>
            <a:r>
              <a:rPr lang="en-US" altLang="ja-JP" sz="800">
                <a:latin typeface="+mn-ea"/>
              </a:rPr>
              <a:t>※</a:t>
            </a:r>
            <a:r>
              <a:rPr lang="ja-JP" altLang="en-US" sz="800">
                <a:latin typeface="+mn-ea"/>
              </a:rPr>
              <a:t>要相談</a:t>
            </a:r>
            <a:endParaRPr lang="en-US" altLang="ja-JP" sz="900">
              <a:latin typeface="+mn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2404587" y="6098964"/>
            <a:ext cx="14733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ガチャ詳細ダイアログ</a:t>
            </a:r>
            <a:endParaRPr lang="en-US" altLang="ja-JP" sz="900">
              <a:latin typeface="+mn-ea"/>
            </a:endParaRPr>
          </a:p>
        </p:txBody>
      </p: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2446763" y="2223938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  <a:endCxn id="16" idx="1"/>
          </p:cNvCxnSpPr>
          <p:nvPr/>
        </p:nvCxnSpPr>
        <p:spPr>
          <a:xfrm rot="16200000" flipH="1">
            <a:off x="1210461" y="3796572"/>
            <a:ext cx="2833155" cy="1363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5001695" y="2098341"/>
            <a:ext cx="381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5240215" y="2092003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</a:rPr>
              <a:t>FI</a:t>
            </a:r>
            <a:endParaRPr lang="ja-JP" altLang="en-US" sz="100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1B6A792-4A23-479C-83FE-3F4ACFE9C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637" y="1553868"/>
            <a:ext cx="918611" cy="1624491"/>
          </a:xfrm>
          <a:prstGeom prst="rect">
            <a:avLst/>
          </a:prstGeom>
        </p:spPr>
      </p:pic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C8967B83-29E7-4393-9B4A-14AFC033FC51}"/>
              </a:ext>
            </a:extLst>
          </p:cNvPr>
          <p:cNvSpPr txBox="1"/>
          <p:nvPr/>
        </p:nvSpPr>
        <p:spPr>
          <a:xfrm>
            <a:off x="3876853" y="3233211"/>
            <a:ext cx="185828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ガチャスタンプ押印画面</a:t>
            </a:r>
            <a:endParaRPr lang="en-US" altLang="ja-JP" sz="900">
              <a:latin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578233-7243-43AF-B384-C390DC5ED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382" y="1548135"/>
            <a:ext cx="924084" cy="163351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616" y="1550539"/>
            <a:ext cx="924084" cy="1627744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6638395" y="3233211"/>
            <a:ext cx="155952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獲得カード表示画面</a:t>
            </a:r>
            <a:endParaRPr lang="en-US" altLang="ja-JP" sz="900">
              <a:latin typeface="+mn-ea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B3BE967C-A8EB-4636-9779-71D9E529766D}"/>
              </a:ext>
            </a:extLst>
          </p:cNvPr>
          <p:cNvSpPr/>
          <p:nvPr/>
        </p:nvSpPr>
        <p:spPr>
          <a:xfrm>
            <a:off x="7170341" y="1336734"/>
            <a:ext cx="6513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/>
              <a:t>×1or10</a:t>
            </a:r>
            <a:endParaRPr lang="ja-JP" altLang="en-US" sz="100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470605" y="2355943"/>
            <a:ext cx="335581" cy="41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3F06228-725E-499E-ACBA-E9073D762D1E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734405" y="2360127"/>
            <a:ext cx="371211" cy="42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06705FB-B5F2-46D8-9629-CF8ED5974E92}"/>
              </a:ext>
            </a:extLst>
          </p:cNvPr>
          <p:cNvSpPr/>
          <p:nvPr/>
        </p:nvSpPr>
        <p:spPr>
          <a:xfrm>
            <a:off x="4146838" y="1385293"/>
            <a:ext cx="9480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/>
              <a:t>※10</a:t>
            </a:r>
            <a:r>
              <a:rPr lang="ja-JP" altLang="en-US" sz="1000"/>
              <a:t>連のみ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8658447" y="1286913"/>
            <a:ext cx="4987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/>
              <a:t>1or10</a:t>
            </a:r>
            <a:endParaRPr lang="ja-JP" altLang="en-US" sz="1000"/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104" idx="0"/>
          </p:cNvCxnSpPr>
          <p:nvPr/>
        </p:nvCxnSpPr>
        <p:spPr>
          <a:xfrm rot="16200000" flipH="1" flipV="1">
            <a:off x="5936636" y="-1077155"/>
            <a:ext cx="3329" cy="5258715"/>
          </a:xfrm>
          <a:prstGeom prst="bentConnector3">
            <a:avLst>
              <a:gd name="adj1" fmla="val -68669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E75A563-E37E-493B-A848-7A461FE56820}"/>
              </a:ext>
            </a:extLst>
          </p:cNvPr>
          <p:cNvSpPr/>
          <p:nvPr/>
        </p:nvSpPr>
        <p:spPr>
          <a:xfrm>
            <a:off x="7734541" y="1023759"/>
            <a:ext cx="959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/>
              <a:t>もう</a:t>
            </a:r>
            <a:r>
              <a:rPr lang="en-US" altLang="ja-JP" sz="1000"/>
              <a:t>1</a:t>
            </a:r>
            <a:r>
              <a:rPr lang="ja-JP" altLang="en-US" sz="1000"/>
              <a:t>回ひく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3616849" y="5274324"/>
            <a:ext cx="501007" cy="6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4117856" y="463414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/>
              <a:t>TR</a:t>
            </a:r>
            <a:r>
              <a:rPr kumimoji="1" lang="ja-JP" altLang="en-US" sz="1000"/>
              <a:t>カード</a:t>
            </a:r>
            <a:endParaRPr kumimoji="1" lang="en-US" altLang="ja-JP" sz="1000"/>
          </a:p>
          <a:p>
            <a:pPr algn="ctr"/>
            <a:r>
              <a:rPr kumimoji="1" lang="ja-JP" altLang="en-US" sz="1000"/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8211989" y="393995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/>
              <a:t>TR</a:t>
            </a:r>
            <a:r>
              <a:rPr kumimoji="1" lang="ja-JP" altLang="en-US" sz="1000"/>
              <a:t>カード</a:t>
            </a:r>
            <a:endParaRPr kumimoji="1" lang="en-US" altLang="ja-JP" sz="1000"/>
          </a:p>
          <a:p>
            <a:pPr algn="ctr"/>
            <a:r>
              <a:rPr kumimoji="1" lang="ja-JP" altLang="en-US" sz="1000"/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8567658" y="3178283"/>
            <a:ext cx="19316" cy="76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ADC9F95-B66E-4331-8C60-B594DFA8F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9755" y="4456810"/>
            <a:ext cx="920858" cy="1633220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4" idx="3"/>
            <a:endCxn id="49" idx="1"/>
          </p:cNvCxnSpPr>
          <p:nvPr/>
        </p:nvCxnSpPr>
        <p:spPr>
          <a:xfrm flipV="1">
            <a:off x="5049466" y="2355943"/>
            <a:ext cx="494616" cy="89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コネクタ: カギ線 44">
            <a:extLst>
              <a:ext uri="{FF2B5EF4-FFF2-40B4-BE49-F238E27FC236}">
                <a16:creationId xmlns:a16="http://schemas.microsoft.com/office/drawing/2014/main" id="{FE6C0361-6D37-4F90-950D-003DA1AC88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08353" y="2544124"/>
            <a:ext cx="2906058" cy="41857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51DB01EE-E71B-41D7-8B4E-28DD00CADB1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4561226" y="3207851"/>
            <a:ext cx="1275157" cy="12227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FDAEA55-8833-4C96-A416-B4313BF9C6B3}"/>
              </a:ext>
            </a:extLst>
          </p:cNvPr>
          <p:cNvSpPr txBox="1"/>
          <p:nvPr/>
        </p:nvSpPr>
        <p:spPr>
          <a:xfrm>
            <a:off x="4877585" y="6090472"/>
            <a:ext cx="185828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アイテム詳細ウィンドウ</a:t>
            </a:r>
            <a:endParaRPr lang="en-US" altLang="ja-JP" sz="900">
              <a:latin typeface="+mn-ea"/>
            </a:endParaRPr>
          </a:p>
        </p:txBody>
      </p:sp>
      <p:pic>
        <p:nvPicPr>
          <p:cNvPr id="81" name="図 80">
            <a:extLst>
              <a:ext uri="{FF2B5EF4-FFF2-40B4-BE49-F238E27FC236}">
                <a16:creationId xmlns:a16="http://schemas.microsoft.com/office/drawing/2014/main" id="{7782427C-FEA8-4B3F-B834-361413D86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107" y="1550537"/>
            <a:ext cx="909071" cy="1627648"/>
          </a:xfrm>
          <a:prstGeom prst="rect">
            <a:avLst/>
          </a:prstGeom>
        </p:spPr>
      </p:pic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6F21274D-0084-4015-9B54-6FE4C8848B9D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1051178" y="2363511"/>
            <a:ext cx="355286" cy="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2EDC2965-F314-4CBE-A640-2141032DD092}"/>
              </a:ext>
            </a:extLst>
          </p:cNvPr>
          <p:cNvSpPr txBox="1"/>
          <p:nvPr/>
        </p:nvSpPr>
        <p:spPr>
          <a:xfrm>
            <a:off x="142107" y="3199107"/>
            <a:ext cx="1303952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ガチャ一覧画面</a:t>
            </a:r>
            <a:endParaRPr lang="en-US" altLang="ja-JP" sz="9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757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77FFB3-10FD-4DA2-8C1C-976BE42F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6" y="1130421"/>
            <a:ext cx="2533740" cy="453653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0463"/>
              </p:ext>
            </p:extLst>
          </p:nvPr>
        </p:nvGraphicFramePr>
        <p:xfrm>
          <a:off x="3912577" y="1043205"/>
          <a:ext cx="5112601" cy="22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ヘッダー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共通のヘッダー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ラインナップ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タップで概要ガチャの提供割合画面を表示させる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ガチャタイトル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ガチャ内容説明テキスト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ピックアップキャラ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残り日数 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タップで該当のガチャトップ画面に遷移させる。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フッター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共通のフッター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9989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96758" y="1129723"/>
            <a:ext cx="178721" cy="2228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78566" y="1808200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98324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60038" y="2114049"/>
            <a:ext cx="415441" cy="1429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A19D4F5-0A24-4736-AB01-7DE5EC3CD5AC}"/>
              </a:ext>
            </a:extLst>
          </p:cNvPr>
          <p:cNvSpPr txBox="1"/>
          <p:nvPr/>
        </p:nvSpPr>
        <p:spPr>
          <a:xfrm>
            <a:off x="3131396" y="5176987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B863FB6-A764-41B6-9EAE-B0CB29714BE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878566" y="5307792"/>
            <a:ext cx="252830" cy="1308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287860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878565" y="3009410"/>
            <a:ext cx="296914" cy="2290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34972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657477" y="2480527"/>
            <a:ext cx="518002" cy="20144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F9A0B5B-5FD0-4EFC-8A8F-C7202DA19219}"/>
              </a:ext>
            </a:extLst>
          </p:cNvPr>
          <p:cNvGrpSpPr/>
          <p:nvPr/>
        </p:nvGrpSpPr>
        <p:grpSpPr>
          <a:xfrm>
            <a:off x="3955778" y="4019658"/>
            <a:ext cx="3567992" cy="1418939"/>
            <a:chOff x="0" y="0"/>
            <a:chExt cx="3567992" cy="1418939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C44F59E8-5EA4-4092-AEB9-5918ADAD0066}"/>
                </a:ext>
              </a:extLst>
            </p:cNvPr>
            <p:cNvGrpSpPr/>
            <p:nvPr/>
          </p:nvGrpSpPr>
          <p:grpSpPr>
            <a:xfrm>
              <a:off x="0" y="24720"/>
              <a:ext cx="3555487" cy="1183613"/>
              <a:chOff x="0" y="24720"/>
              <a:chExt cx="3595686" cy="738474"/>
            </a:xfrm>
          </p:grpSpPr>
          <p:sp>
            <p:nvSpPr>
              <p:cNvPr id="60" name="四角形: 角を丸くする 59">
                <a:extLst>
                  <a:ext uri="{FF2B5EF4-FFF2-40B4-BE49-F238E27FC236}">
                    <a16:creationId xmlns:a16="http://schemas.microsoft.com/office/drawing/2014/main" id="{DE66F6A7-24E5-491A-A943-523CDB11456B}"/>
                  </a:ext>
                </a:extLst>
              </p:cNvPr>
              <p:cNvSpPr/>
              <p:nvPr/>
            </p:nvSpPr>
            <p:spPr>
              <a:xfrm>
                <a:off x="0" y="24720"/>
                <a:ext cx="3595686" cy="7384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AB58BBC2-C7B2-42EC-859C-E66E5E6FA548}"/>
                  </a:ext>
                </a:extLst>
              </p:cNvPr>
              <p:cNvGrpSpPr/>
              <p:nvPr/>
            </p:nvGrpSpPr>
            <p:grpSpPr>
              <a:xfrm>
                <a:off x="93462" y="296925"/>
                <a:ext cx="3328510" cy="319264"/>
                <a:chOff x="93462" y="296925"/>
                <a:chExt cx="3328510" cy="319264"/>
              </a:xfrm>
            </p:grpSpPr>
            <p:sp>
              <p:nvSpPr>
                <p:cNvPr id="81" name="四角形: 角を丸くする 80">
                  <a:extLst>
                    <a:ext uri="{FF2B5EF4-FFF2-40B4-BE49-F238E27FC236}">
                      <a16:creationId xmlns:a16="http://schemas.microsoft.com/office/drawing/2014/main" id="{11A9E94B-F82D-4E91-B186-D8585D3FEE36}"/>
                    </a:ext>
                  </a:extLst>
                </p:cNvPr>
                <p:cNvSpPr/>
                <p:nvPr/>
              </p:nvSpPr>
              <p:spPr>
                <a:xfrm>
                  <a:off x="93462" y="322979"/>
                  <a:ext cx="3328510" cy="27822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700"/>
                </a:p>
              </p:txBody>
            </p:sp>
            <p:sp>
              <p:nvSpPr>
                <p:cNvPr id="82" name="テキスト ボックス 83">
                  <a:extLst>
                    <a:ext uri="{FF2B5EF4-FFF2-40B4-BE49-F238E27FC236}">
                      <a16:creationId xmlns:a16="http://schemas.microsoft.com/office/drawing/2014/main" id="{055BE79F-CF56-4F64-936F-0B083417E498}"/>
                    </a:ext>
                  </a:extLst>
                </p:cNvPr>
                <p:cNvSpPr txBox="1"/>
                <p:nvPr/>
              </p:nvSpPr>
              <p:spPr>
                <a:xfrm>
                  <a:off x="100013" y="296925"/>
                  <a:ext cx="1304925" cy="3192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ja-JP" altLang="en-US" sz="700" b="0">
                      <a:solidFill>
                        <a:schemeClr val="bg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ガチャ内容説明テキスト</a:t>
                  </a:r>
                  <a:endParaRPr kumimoji="1" lang="en-US" altLang="ja-JP" sz="700" b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ja-JP" sz="700" b="0">
                      <a:solidFill>
                        <a:schemeClr val="bg1"/>
                      </a:solidFill>
                      <a:effectLst/>
                      <a:latin typeface="メイリオ" panose="020B0604030504040204" pitchFamily="50" charset="-128"/>
                      <a:ea typeface="メイリオ" panose="020B0604030504040204" pitchFamily="50" charset="-128"/>
                      <a:cs typeface="+mn-cs"/>
                    </a:rPr>
                    <a:t>ガチャ内容説明テキスト</a:t>
                  </a:r>
                  <a:endParaRPr lang="ja-JP" altLang="ja-JP" sz="700" b="0">
                    <a:solidFill>
                      <a:schemeClr val="bg1"/>
                    </a:solidFill>
                    <a:effectLst/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endParaRPr kumimoji="1" lang="ja-JP" altLang="en-US" sz="11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62" name="テキスト ボックス 560">
                <a:extLst>
                  <a:ext uri="{FF2B5EF4-FFF2-40B4-BE49-F238E27FC236}">
                    <a16:creationId xmlns:a16="http://schemas.microsoft.com/office/drawing/2014/main" id="{41513B80-76AD-46F0-AC40-94CD9B941BF3}"/>
                  </a:ext>
                </a:extLst>
              </p:cNvPr>
              <p:cNvSpPr txBox="1"/>
              <p:nvPr/>
            </p:nvSpPr>
            <p:spPr>
              <a:xfrm>
                <a:off x="33338" y="51547"/>
                <a:ext cx="1743075" cy="35496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日</a:t>
                </a:r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回限定！無料ガチャ</a:t>
                </a:r>
                <a:endParaRPr kumimoji="1" lang="en-US" altLang="ja-JP" sz="105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5EF49D5-E048-4324-95BC-16023346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53" y="61420"/>
              <a:ext cx="3295648" cy="992560"/>
            </a:xfrm>
            <a:prstGeom prst="rect">
              <a:avLst/>
            </a:prstGeom>
          </p:spPr>
        </p:pic>
        <p:sp>
          <p:nvSpPr>
            <p:cNvPr id="58" name="テキスト ボックス 562">
              <a:extLst>
                <a:ext uri="{FF2B5EF4-FFF2-40B4-BE49-F238E27FC236}">
                  <a16:creationId xmlns:a16="http://schemas.microsoft.com/office/drawing/2014/main" id="{4AC2C636-9AD3-440B-9085-7DE240E7F275}"/>
                </a:ext>
              </a:extLst>
            </p:cNvPr>
            <p:cNvSpPr txBox="1"/>
            <p:nvPr/>
          </p:nvSpPr>
          <p:spPr>
            <a:xfrm>
              <a:off x="2874758" y="1047716"/>
              <a:ext cx="693234" cy="37122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あと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日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四角形: 角を丸くする 58">
              <a:extLst>
                <a:ext uri="{FF2B5EF4-FFF2-40B4-BE49-F238E27FC236}">
                  <a16:creationId xmlns:a16="http://schemas.microsoft.com/office/drawing/2014/main" id="{48B36313-C5F1-4987-8CA1-C3A888F222E1}"/>
                </a:ext>
              </a:extLst>
            </p:cNvPr>
            <p:cNvSpPr/>
            <p:nvPr/>
          </p:nvSpPr>
          <p:spPr>
            <a:xfrm>
              <a:off x="2712842" y="0"/>
              <a:ext cx="792000" cy="21353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700" b="1"/>
                <a:t>ラインナップ</a:t>
              </a:r>
              <a:endParaRPr kumimoji="1" lang="ja-JP" altLang="en-US" sz="900" b="1"/>
            </a:p>
          </p:txBody>
        </p:sp>
      </p:grpSp>
    </p:spTree>
    <p:extLst>
      <p:ext uri="{BB962C8B-B14F-4D97-AF65-F5344CB8AC3E}">
        <p14:creationId xmlns:p14="http://schemas.microsoft.com/office/powerpoint/2010/main" val="37999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D94EE4-249F-4D9F-9F51-771FA741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06" y="1129723"/>
            <a:ext cx="2564350" cy="4533975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80049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●ガチャトップ画面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775408"/>
              </p:ext>
            </p:extLst>
          </p:nvPr>
        </p:nvGraphicFramePr>
        <p:xfrm>
          <a:off x="3912577" y="928043"/>
          <a:ext cx="5112602" cy="4550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ヘッダー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共通のヘッダー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連ガチャが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回行われるごとにスタンプが押される。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期限と現在のカードが何枚目を表示させる。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タップで共通の説明ウィンドウを表示させる。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ガチャデザイン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タップでガチャの種類とスタンプカードを切り替える。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８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3954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フッター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共通のフッター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9813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</a:t>
                      </a:r>
                      <a:r>
                        <a:rPr lang="en-US" altLang="ja-JP" sz="90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</a:t>
                      </a:r>
                      <a:r>
                        <a:rPr lang="en-US" altLang="ja-JP" sz="90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039481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9989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96758" y="1129723"/>
            <a:ext cx="178721" cy="2228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78566" y="1808200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60038" y="2342145"/>
            <a:ext cx="415441" cy="1429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BCC9CC-1FAA-416D-AB77-A1F12761013F}"/>
              </a:ext>
            </a:extLst>
          </p:cNvPr>
          <p:cNvSpPr txBox="1"/>
          <p:nvPr/>
        </p:nvSpPr>
        <p:spPr>
          <a:xfrm>
            <a:off x="3175479" y="332385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FE56C85-CE53-4D6A-94AC-D9DBEF69B61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760038" y="3454655"/>
            <a:ext cx="415441" cy="22477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8FFBCB3-4583-46BC-81B7-A9B69DB1FB8A}"/>
              </a:ext>
            </a:extLst>
          </p:cNvPr>
          <p:cNvSpPr txBox="1"/>
          <p:nvPr/>
        </p:nvSpPr>
        <p:spPr>
          <a:xfrm>
            <a:off x="3175479" y="390291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7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3AC364B-18CF-4E3F-9948-AAF6FE76718D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878565" y="4033716"/>
            <a:ext cx="296914" cy="1467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A19D4F5-0A24-4736-AB01-7DE5EC3CD5AC}"/>
              </a:ext>
            </a:extLst>
          </p:cNvPr>
          <p:cNvSpPr txBox="1"/>
          <p:nvPr/>
        </p:nvSpPr>
        <p:spPr>
          <a:xfrm>
            <a:off x="3131396" y="517698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11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B863FB6-A764-41B6-9EAE-B0CB29714BE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878566" y="5307792"/>
            <a:ext cx="252830" cy="1308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287860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760038" y="3009410"/>
            <a:ext cx="415441" cy="22408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421475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9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4345557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75479" y="4636049"/>
            <a:ext cx="413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10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657477" y="4766854"/>
            <a:ext cx="518002" cy="1274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57920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795136" y="2710006"/>
            <a:ext cx="380343" cy="2581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983F900-4CA9-438D-8338-0A8EC11A2191}"/>
              </a:ext>
            </a:extLst>
          </p:cNvPr>
          <p:cNvSpPr txBox="1"/>
          <p:nvPr/>
        </p:nvSpPr>
        <p:spPr>
          <a:xfrm>
            <a:off x="2564999" y="2011285"/>
            <a:ext cx="420308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70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700">
                <a:solidFill>
                  <a:schemeClr val="bg1"/>
                </a:solidFill>
                <a:latin typeface="+mn-ea"/>
              </a:rPr>
              <a:t>枚目</a:t>
            </a:r>
            <a:endParaRPr lang="en-US" altLang="ja-JP" sz="7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83D61A0-4B1B-4F3C-B1BE-D147DE0CF91A}"/>
              </a:ext>
            </a:extLst>
          </p:cNvPr>
          <p:cNvSpPr txBox="1"/>
          <p:nvPr/>
        </p:nvSpPr>
        <p:spPr>
          <a:xfrm>
            <a:off x="67144" y="3101973"/>
            <a:ext cx="386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13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9403990D-7796-443D-AD91-95439CCB893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453519" y="3232778"/>
            <a:ext cx="910461" cy="29128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6506978" y="5307792"/>
            <a:ext cx="1198958" cy="1622108"/>
            <a:chOff x="0" y="0"/>
            <a:chExt cx="1250247" cy="1690034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0"/>
              <a:ext cx="1205726" cy="15403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n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n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n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A2CD16A-27EC-4FA7-BA88-545075F2AEBE}"/>
              </a:ext>
            </a:extLst>
          </p:cNvPr>
          <p:cNvSpPr txBox="1"/>
          <p:nvPr/>
        </p:nvSpPr>
        <p:spPr>
          <a:xfrm>
            <a:off x="3172951" y="417816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8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E26FB432-751F-4539-AEE7-584AD883C5CB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2760039" y="4308969"/>
            <a:ext cx="412912" cy="1297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AC0AA6E0-C9C7-4889-974C-5E46BA5EAD68}"/>
              </a:ext>
            </a:extLst>
          </p:cNvPr>
          <p:cNvSpPr txBox="1"/>
          <p:nvPr/>
        </p:nvSpPr>
        <p:spPr>
          <a:xfrm>
            <a:off x="64741" y="2659870"/>
            <a:ext cx="386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12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FF5A489F-A7F6-4584-9DF0-255F6272D2DA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51116" y="2790675"/>
            <a:ext cx="377559" cy="1895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02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>
            <a:extLst>
              <a:ext uri="{FF2B5EF4-FFF2-40B4-BE49-F238E27FC236}">
                <a16:creationId xmlns:a16="http://schemas.microsoft.com/office/drawing/2014/main" id="{4612883C-2B6F-44AF-B504-8E940C11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2" y="1134656"/>
            <a:ext cx="2559533" cy="453954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33910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●アイテム詳細ウィンドウ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26730"/>
              </p:ext>
            </p:extLst>
          </p:nvPr>
        </p:nvGraphicFramePr>
        <p:xfrm>
          <a:off x="3912577" y="1043205"/>
          <a:ext cx="5112601" cy="12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ウィンドウ見出し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アイテム名のテキスト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アイテムのアイコン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アイテム説明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アイテムの説明テキスト。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OK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２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385027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４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11879" y="3981075"/>
            <a:ext cx="863600" cy="32350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３</a:t>
            </a:r>
            <a:endParaRPr kumimoji="1" lang="en-US" altLang="ja-JP" sz="110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511020" y="3236618"/>
            <a:ext cx="664459" cy="28806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983F900-4CA9-438D-8338-0A8EC11A2191}"/>
              </a:ext>
            </a:extLst>
          </p:cNvPr>
          <p:cNvSpPr txBox="1"/>
          <p:nvPr/>
        </p:nvSpPr>
        <p:spPr>
          <a:xfrm>
            <a:off x="2511020" y="2154403"/>
            <a:ext cx="420308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70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700">
                <a:solidFill>
                  <a:schemeClr val="bg1"/>
                </a:solidFill>
                <a:latin typeface="+mn-ea"/>
              </a:rPr>
              <a:t>枚目</a:t>
            </a:r>
            <a:endParaRPr lang="en-US" altLang="ja-JP" sz="7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353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56A57E1-FFC2-4E3C-8169-E6348A44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4" y="1012346"/>
            <a:ext cx="2599204" cy="4611017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●ガチャ確認ダイアログ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9631"/>
              </p:ext>
            </p:extLst>
          </p:nvPr>
        </p:nvGraphicFramePr>
        <p:xfrm>
          <a:off x="3912577" y="1129723"/>
          <a:ext cx="5112601" cy="290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所持クリスタル数表示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現在所持しているクリスタルを有償、無償で分けて表示させる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所持チケット数表示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現在所持しているチケット数を表示させる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タップでチケットを消費してガチャ演出画面に遷移する。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チケットがない場合はグレーアウトさせる。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タップでクリスタルを消費してガチャ演出画面に遷移する。クリスタルが不足している場合はグレーアウトさせる。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195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タップでダイアログを閉じてガチャトップ画面に戻る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7967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クリスタル購入ボタン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タップでクリスタル購入画面を表示させる。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9264"/>
                  </a:ext>
                </a:extLst>
              </a:tr>
            </a:tbl>
          </a:graphicData>
        </a:graphic>
      </p:graphicFrame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85774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1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6551" y="1988547"/>
            <a:ext cx="578928" cy="23526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BCC9CC-1FAA-416D-AB77-A1F12761013F}"/>
              </a:ext>
            </a:extLst>
          </p:cNvPr>
          <p:cNvSpPr txBox="1"/>
          <p:nvPr/>
        </p:nvSpPr>
        <p:spPr>
          <a:xfrm>
            <a:off x="3175479" y="303116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7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FE56C85-CE53-4D6A-94AC-D9DBEF69B61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596551" y="3161972"/>
            <a:ext cx="578928" cy="32937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359730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3728107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75479" y="369982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493035" y="3830628"/>
            <a:ext cx="682444" cy="26161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684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432649" y="2815071"/>
            <a:ext cx="742830" cy="3125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1EE6BC-523F-4F6C-94E4-99133673E3A0}"/>
              </a:ext>
            </a:extLst>
          </p:cNvPr>
          <p:cNvSpPr txBox="1"/>
          <p:nvPr/>
        </p:nvSpPr>
        <p:spPr>
          <a:xfrm>
            <a:off x="3836863" y="423419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4CA363-FB4B-47AD-BB0B-CA4A2F2FFC5C}"/>
              </a:ext>
            </a:extLst>
          </p:cNvPr>
          <p:cNvSpPr txBox="1"/>
          <p:nvPr/>
        </p:nvSpPr>
        <p:spPr>
          <a:xfrm>
            <a:off x="126917" y="285859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1C40040-536F-44F8-B5E2-26F9F8BFF4E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52647" y="2989401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7929442-E3DB-465A-8E24-7FC09DFAFDFF}"/>
              </a:ext>
            </a:extLst>
          </p:cNvPr>
          <p:cNvSpPr txBox="1"/>
          <p:nvPr/>
        </p:nvSpPr>
        <p:spPr>
          <a:xfrm>
            <a:off x="3175479" y="422304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366B4A8-B818-4747-856B-192CFA9CB12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103121" y="4353848"/>
            <a:ext cx="1072358" cy="39475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721428C-F34A-4D81-A7D2-88DC0DA7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7" t="61066" r="14844" b="25344"/>
          <a:stretch/>
        </p:blipFill>
        <p:spPr>
          <a:xfrm>
            <a:off x="3912577" y="4540337"/>
            <a:ext cx="2156057" cy="7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初期文字メイリオ1.potx" id="{4CC45B49-B3D3-4080-927A-D6BA33902AE7}" vid="{8A81B9CE-A1AC-4B19-889B-2A875DBDC6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34FD08-3900-48BC-A60C-207B15D91B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6febf-2773-4faf-ae76-6dee2362d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31DC33-B36C-4924-B3C3-6C87B74BA3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A4AEB3-75A9-44A0-A4FD-8F6E539F9FE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初期文字メイリオ1</Template>
  <Application>Microsoft Office PowerPoint</Application>
  <PresentationFormat>画面に合わせる (4:3)</PresentationFormat>
  <Slides>13</Slides>
  <Notes>0</Notes>
  <HiddenSlides>0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4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真吾 宮田</dc:creator>
  <cp:revision>1</cp:revision>
  <dcterms:created xsi:type="dcterms:W3CDTF">2019-06-27T02:30:15Z</dcterms:created>
  <dcterms:modified xsi:type="dcterms:W3CDTF">2020-01-27T03:50:51Z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